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onsolas" panose="020B0609020204030204" pitchFamily="49" charset="0"/>
      <p:regular r:id="rId11"/>
      <p:bold r:id="rId12"/>
      <p:italic r:id="rId13"/>
      <p:boldItalic r:id="rId14"/>
    </p:embeddedFont>
    <p:embeddedFont>
      <p:font typeface="Petrona Bold" pitchFamily="2" charset="0"/>
      <p:bold r:id="rId15"/>
    </p:embeddedFont>
    <p:embeddedFont>
      <p:font typeface="Petrona Medium" pitchFamily="2" charset="0"/>
      <p:regular r:id="rId16"/>
      <p:italic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5ECC"/>
    <a:srgbClr val="7456C8"/>
    <a:srgbClr val="C369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3" d="100"/>
          <a:sy n="63" d="100"/>
        </p:scale>
        <p:origin x="22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7778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C2C1CE6B-E366-B911-AEF3-5D84E38C2A43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  <p:txBody>
          <a:bodyPr/>
          <a:lstStyle/>
          <a:p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84101" y="2383306"/>
            <a:ext cx="5954197" cy="77474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2" charset="0"/>
                <a:ea typeface="Petrona Bold" pitchFamily="34" charset="-122"/>
                <a:cs typeface="Petrona Bold" pitchFamily="34" charset="-120"/>
              </a:rPr>
              <a:t>🎮</a:t>
            </a:r>
            <a:r>
              <a:rPr lang="en-US" sz="4650" b="1" dirty="0">
                <a:solidFill>
                  <a:srgbClr val="FF8AAF"/>
                </a:solidFill>
                <a:latin typeface="Petrona Bold" pitchFamily="2" charset="0"/>
                <a:ea typeface="Petrona Bold" pitchFamily="34" charset="-122"/>
                <a:cs typeface="Petrona Bold" pitchFamily="34" charset="-120"/>
              </a:rPr>
              <a:t> 100을 넘어라! 게임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5354501" y="5846294"/>
            <a:ext cx="1960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3698D"/>
                </a:solidFill>
                <a:latin typeface="+mn-ea"/>
              </a:rPr>
              <a:t>2020675058</a:t>
            </a:r>
            <a:r>
              <a:rPr lang="ko-KR" altLang="en-US" sz="1750" b="1" dirty="0">
                <a:solidFill>
                  <a:srgbClr val="C3698D"/>
                </a:solidFill>
                <a:latin typeface="+mn-ea"/>
              </a:rPr>
              <a:t> 전유빈</a:t>
            </a:r>
            <a:endParaRPr lang="en-US" sz="1750" b="1" dirty="0">
              <a:solidFill>
                <a:srgbClr val="C3698D"/>
              </a:solidFill>
              <a:latin typeface="+mn-ea"/>
            </a:endParaRPr>
          </a:p>
        </p:txBody>
      </p:sp>
      <p:pic>
        <p:nvPicPr>
          <p:cNvPr id="6" name="그림 5" descr="네온, 보라색, 실내, 아케이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87F86A8-A508-8C49-8A68-56FF4D71F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0"/>
            <a:ext cx="6400800" cy="8229600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C56890D8-6869-50D2-89C0-8A134BEE4521}"/>
              </a:ext>
            </a:extLst>
          </p:cNvPr>
          <p:cNvSpPr/>
          <p:nvPr/>
        </p:nvSpPr>
        <p:spPr>
          <a:xfrm>
            <a:off x="1985512" y="3480417"/>
            <a:ext cx="3751373" cy="774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ko-KR" altLang="en-US" sz="2800" b="1" dirty="0">
                <a:solidFill>
                  <a:srgbClr val="C3698D"/>
                </a:solidFill>
                <a:latin typeface="Petrona Bold" pitchFamily="2" charset="0"/>
              </a:rPr>
              <a:t>응용 </a:t>
            </a:r>
            <a:r>
              <a:rPr lang="en-US" altLang="ko-KR" sz="2800" b="1" dirty="0">
                <a:solidFill>
                  <a:srgbClr val="C3698D"/>
                </a:solidFill>
                <a:latin typeface="Petrona Bold" pitchFamily="2" charset="0"/>
              </a:rPr>
              <a:t>7_2_2 </a:t>
            </a:r>
            <a:r>
              <a:rPr lang="ko-KR" altLang="en-US" sz="2800" b="1" dirty="0">
                <a:solidFill>
                  <a:srgbClr val="C3698D"/>
                </a:solidFill>
                <a:latin typeface="Petrona Bold" pitchFamily="2" charset="0"/>
              </a:rPr>
              <a:t>업그레이드</a:t>
            </a:r>
            <a:endParaRPr lang="en-US" sz="2800" b="1" dirty="0">
              <a:solidFill>
                <a:srgbClr val="C3698D"/>
              </a:solidFill>
              <a:latin typeface="Petrona Bold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4696" y="550807"/>
            <a:ext cx="4082415" cy="510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4800" b="1" dirty="0">
                <a:solidFill>
                  <a:srgbClr val="FF8AAF"/>
                </a:solidFill>
                <a:latin typeface="Petrona Bold" pitchFamily="2" charset="0"/>
                <a:ea typeface="Petrona Bold" pitchFamily="34" charset="-122"/>
                <a:cs typeface="Petrona Bold" pitchFamily="34" charset="-120"/>
              </a:rPr>
              <a:t>게임 개요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424696" y="1394447"/>
            <a:ext cx="2449354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800" b="1" dirty="0">
                <a:solidFill>
                  <a:srgbClr val="FF8AAF"/>
                </a:solidFill>
                <a:latin typeface="Petrona Bold" pitchFamily="2" charset="0"/>
                <a:ea typeface="Petrona Bold" pitchFamily="34" charset="-122"/>
                <a:cs typeface="Petrona Bold" pitchFamily="34" charset="-120"/>
              </a:rPr>
              <a:t>기본 규칙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424696" y="1856053"/>
            <a:ext cx="6581299" cy="497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Petrona Medium" pitchFamily="2" charset="0"/>
                <a:ea typeface="Inter Medium" panose="02000503000000020004" pitchFamily="2" charset="0"/>
                <a:cs typeface="Inter" pitchFamily="34" charset="-120"/>
              </a:rPr>
              <a:t>플레이어와 컴퓨터가 번갈아 1~10 사이의 숫자를 입력하고, 누적 합이 100 이상이 되면 게임이 종료됩니다.</a:t>
            </a:r>
            <a:endParaRPr lang="en-US" dirty="0">
              <a:latin typeface="Petrona Medium" pitchFamily="2" charset="0"/>
              <a:ea typeface="Inter Medium" panose="02000503000000020004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424696" y="2877634"/>
            <a:ext cx="2041208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Petrona Bold" pitchFamily="2" charset="0"/>
                <a:ea typeface="Petrona Bold" pitchFamily="34" charset="-122"/>
                <a:cs typeface="Petrona Bold" pitchFamily="34" charset="-120"/>
              </a:rPr>
              <a:t>🎯</a:t>
            </a:r>
            <a:r>
              <a:rPr lang="en-US" sz="2400" b="1" dirty="0">
                <a:solidFill>
                  <a:srgbClr val="FF8AAF"/>
                </a:solidFill>
                <a:latin typeface="Petrona Bold" pitchFamily="2" charset="0"/>
                <a:ea typeface="Petrona Bold" pitchFamily="34" charset="-122"/>
                <a:cs typeface="Petrona Bold" pitchFamily="34" charset="-120"/>
              </a:rPr>
              <a:t> 승리 조건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424696" y="3329234"/>
            <a:ext cx="6581299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Petrona Medium" pitchFamily="2" charset="0"/>
                <a:ea typeface="Inter Medium" panose="02000503000000020004" pitchFamily="2" charset="0"/>
                <a:cs typeface="Inter" pitchFamily="34" charset="-120"/>
              </a:rPr>
              <a:t>100을 넘기는 순간, 상대방이 승리합니다!</a:t>
            </a:r>
            <a:endParaRPr lang="en-US" dirty="0">
              <a:latin typeface="Petrona Medium" pitchFamily="2" charset="0"/>
              <a:ea typeface="Inter Medium" panose="02000503000000020004" pitchFamily="2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F195E28-441B-8D1A-939E-F005665757D7}"/>
              </a:ext>
            </a:extLst>
          </p:cNvPr>
          <p:cNvGrpSpPr/>
          <p:nvPr/>
        </p:nvGrpSpPr>
        <p:grpSpPr>
          <a:xfrm>
            <a:off x="424696" y="4232687"/>
            <a:ext cx="6693218" cy="923211"/>
            <a:chOff x="388738" y="4055267"/>
            <a:chExt cx="6693218" cy="923211"/>
          </a:xfrm>
        </p:grpSpPr>
        <p:sp>
          <p:nvSpPr>
            <p:cNvPr id="8" name="Shape 5"/>
            <p:cNvSpPr/>
            <p:nvPr/>
          </p:nvSpPr>
          <p:spPr>
            <a:xfrm>
              <a:off x="388738" y="4055267"/>
              <a:ext cx="6693218" cy="923211"/>
            </a:xfrm>
            <a:prstGeom prst="roundRect">
              <a:avLst>
                <a:gd name="adj" fmla="val 7075"/>
              </a:avLst>
            </a:prstGeom>
            <a:solidFill>
              <a:srgbClr val="2F1D63"/>
            </a:solidFill>
            <a:ln w="7620">
              <a:solidFill>
                <a:srgbClr val="48367C"/>
              </a:solidFill>
              <a:prstDash val="solid"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 6"/>
            <p:cNvSpPr/>
            <p:nvPr/>
          </p:nvSpPr>
          <p:spPr>
            <a:xfrm>
              <a:off x="551853" y="4218383"/>
              <a:ext cx="2041208" cy="25503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000"/>
                </a:lnSpc>
                <a:buNone/>
              </a:pPr>
              <a:r>
                <a:rPr lang="en-US" sz="1600" b="1" dirty="0">
                  <a:solidFill>
                    <a:srgbClr val="E0D6DE"/>
                  </a:solidFill>
                  <a:latin typeface="Petrona Bold" pitchFamily="2" charset="0"/>
                  <a:ea typeface="Petrona Bold" pitchFamily="34" charset="-122"/>
                  <a:cs typeface="Petrona Bold" pitchFamily="34" charset="-120"/>
                </a:rPr>
                <a:t>Easy Mode</a:t>
              </a:r>
              <a:endParaRPr lang="en-US" sz="1600" dirty="0"/>
            </a:p>
          </p:txBody>
        </p:sp>
        <p:sp>
          <p:nvSpPr>
            <p:cNvPr id="10" name="Text 7"/>
            <p:cNvSpPr/>
            <p:nvPr/>
          </p:nvSpPr>
          <p:spPr>
            <a:xfrm>
              <a:off x="551853" y="4566640"/>
              <a:ext cx="6366986" cy="24872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50"/>
                </a:lnSpc>
                <a:buNone/>
              </a:pPr>
              <a:r>
                <a:rPr lang="en-US" dirty="0">
                  <a:solidFill>
                    <a:srgbClr val="E0D6DE"/>
                  </a:solidFill>
                  <a:latin typeface="Petrona Medium" pitchFamily="2" charset="0"/>
                  <a:ea typeface="Inter Medium" panose="02000503000000020004" pitchFamily="2" charset="0"/>
                  <a:cs typeface="Inter" pitchFamily="34" charset="-120"/>
                </a:rPr>
                <a:t>컴퓨터가 </a:t>
              </a:r>
              <a:r>
                <a:rPr lang="en-US" dirty="0" err="1">
                  <a:solidFill>
                    <a:srgbClr val="E0D6DE"/>
                  </a:solidFill>
                  <a:latin typeface="Petrona Medium" pitchFamily="2" charset="0"/>
                  <a:ea typeface="Inter Medium" panose="02000503000000020004" pitchFamily="2" charset="0"/>
                  <a:cs typeface="Inter" pitchFamily="34" charset="-120"/>
                </a:rPr>
                <a:t>랜덤으로</a:t>
              </a:r>
              <a:r>
                <a:rPr lang="en-US" dirty="0">
                  <a:solidFill>
                    <a:srgbClr val="E0D6DE"/>
                  </a:solidFill>
                  <a:latin typeface="Petrona Medium" pitchFamily="2" charset="0"/>
                  <a:ea typeface="Inter Medium" panose="02000503000000020004" pitchFamily="2" charset="0"/>
                  <a:cs typeface="Inter" pitchFamily="34" charset="-120"/>
                </a:rPr>
                <a:t> </a:t>
              </a:r>
              <a:r>
                <a:rPr lang="en-US" dirty="0" err="1">
                  <a:solidFill>
                    <a:srgbClr val="E0D6DE"/>
                  </a:solidFill>
                  <a:latin typeface="Petrona Medium" pitchFamily="2" charset="0"/>
                  <a:ea typeface="Inter Medium" panose="02000503000000020004" pitchFamily="2" charset="0"/>
                  <a:cs typeface="Inter" pitchFamily="34" charset="-120"/>
                </a:rPr>
                <a:t>선택</a:t>
              </a:r>
              <a:r>
                <a:rPr lang="en-US" dirty="0">
                  <a:solidFill>
                    <a:srgbClr val="E0D6DE"/>
                  </a:solidFill>
                  <a:latin typeface="Petrona Medium" pitchFamily="2" charset="0"/>
                  <a:ea typeface="Inter Medium" panose="02000503000000020004" pitchFamily="2" charset="0"/>
                  <a:cs typeface="Inter" pitchFamily="34" charset="-120"/>
                </a:rPr>
                <a:t> ( </a:t>
              </a:r>
              <a:r>
                <a:rPr lang="ko-KR" altLang="en-US" dirty="0">
                  <a:solidFill>
                    <a:srgbClr val="E0D6DE"/>
                  </a:solidFill>
                  <a:latin typeface="Petrona Medium" pitchFamily="2" charset="0"/>
                  <a:ea typeface="Inter Medium" panose="02000503000000020004" pitchFamily="2" charset="0"/>
                  <a:cs typeface="Inter" pitchFamily="34" charset="-120"/>
                </a:rPr>
                <a:t>기존 게임</a:t>
              </a:r>
              <a:r>
                <a:rPr lang="en-US" altLang="ko-KR" dirty="0">
                  <a:solidFill>
                    <a:srgbClr val="E0D6DE"/>
                  </a:solidFill>
                  <a:latin typeface="Petrona Medium" pitchFamily="2" charset="0"/>
                  <a:ea typeface="Inter Medium" panose="02000503000000020004" pitchFamily="2" charset="0"/>
                  <a:cs typeface="Inter" pitchFamily="34" charset="-120"/>
                </a:rPr>
                <a:t>)</a:t>
              </a:r>
              <a:endParaRPr lang="en-US" dirty="0">
                <a:latin typeface="Petrona Medium" pitchFamily="2" charset="0"/>
                <a:ea typeface="Inter Medium" panose="02000503000000020004" pitchFamily="2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025835A-FC92-CC2A-7E1A-D982F699072E}"/>
              </a:ext>
            </a:extLst>
          </p:cNvPr>
          <p:cNvGrpSpPr/>
          <p:nvPr/>
        </p:nvGrpSpPr>
        <p:grpSpPr>
          <a:xfrm>
            <a:off x="424696" y="5941233"/>
            <a:ext cx="6693218" cy="923211"/>
            <a:chOff x="432316" y="5763813"/>
            <a:chExt cx="6693218" cy="923211"/>
          </a:xfrm>
        </p:grpSpPr>
        <p:sp>
          <p:nvSpPr>
            <p:cNvPr id="11" name="Shape 8"/>
            <p:cNvSpPr/>
            <p:nvPr/>
          </p:nvSpPr>
          <p:spPr>
            <a:xfrm>
              <a:off x="432316" y="5763813"/>
              <a:ext cx="6693218" cy="923211"/>
            </a:xfrm>
            <a:prstGeom prst="roundRect">
              <a:avLst>
                <a:gd name="adj" fmla="val 7075"/>
              </a:avLst>
            </a:prstGeom>
            <a:solidFill>
              <a:srgbClr val="2F1D63"/>
            </a:solidFill>
            <a:ln w="7620">
              <a:solidFill>
                <a:srgbClr val="48367C"/>
              </a:solidFill>
              <a:prstDash val="solid"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2" name="Text 9"/>
            <p:cNvSpPr/>
            <p:nvPr/>
          </p:nvSpPr>
          <p:spPr>
            <a:xfrm>
              <a:off x="595431" y="5926929"/>
              <a:ext cx="2041208" cy="25503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000"/>
                </a:lnSpc>
                <a:buNone/>
              </a:pPr>
              <a:r>
                <a:rPr lang="en-US" sz="1600" b="1" dirty="0">
                  <a:solidFill>
                    <a:srgbClr val="E0D6DE"/>
                  </a:solidFill>
                  <a:latin typeface="Petrona Bold" pitchFamily="2" charset="0"/>
                  <a:ea typeface="Petrona Bold" pitchFamily="34" charset="-122"/>
                  <a:cs typeface="Petrona Bold" pitchFamily="34" charset="-120"/>
                </a:rPr>
                <a:t>Hard Mode</a:t>
              </a:r>
              <a:endParaRPr lang="en-US" sz="1600" dirty="0"/>
            </a:p>
          </p:txBody>
        </p:sp>
        <p:sp>
          <p:nvSpPr>
            <p:cNvPr id="13" name="Text 10"/>
            <p:cNvSpPr/>
            <p:nvPr/>
          </p:nvSpPr>
          <p:spPr>
            <a:xfrm>
              <a:off x="595431" y="6275186"/>
              <a:ext cx="6366986" cy="24872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50"/>
                </a:lnSpc>
                <a:buNone/>
              </a:pPr>
              <a:r>
                <a:rPr lang="en-US" dirty="0" err="1">
                  <a:solidFill>
                    <a:srgbClr val="E0D6DE"/>
                  </a:solidFill>
                  <a:latin typeface="Petrona Medium" pitchFamily="2" charset="0"/>
                  <a:ea typeface="Inter Medium" panose="02000503000000020004" pitchFamily="2" charset="0"/>
                  <a:cs typeface="Inter" pitchFamily="34" charset="-120"/>
                </a:rPr>
                <a:t>전략</a:t>
              </a:r>
              <a:r>
                <a:rPr lang="ko-KR" altLang="en-US" dirty="0">
                  <a:solidFill>
                    <a:srgbClr val="E0D6DE"/>
                  </a:solidFill>
                  <a:latin typeface="Petrona Medium" pitchFamily="2" charset="0"/>
                  <a:ea typeface="Inter Medium" panose="02000503000000020004" pitchFamily="2" charset="0"/>
                  <a:cs typeface="Inter" pitchFamily="34" charset="-120"/>
                </a:rPr>
                <a:t> 기반 컴퓨터와 게임</a:t>
              </a:r>
              <a:endParaRPr lang="en-US" dirty="0">
                <a:latin typeface="Petrona Medium" pitchFamily="2" charset="0"/>
                <a:ea typeface="Inter Medium" panose="02000503000000020004" pitchFamily="2" charset="0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B690F6C8-F6A5-6186-6C7E-EFFAD6574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594" y="434833"/>
            <a:ext cx="6303873" cy="735993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7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6724" y="542449"/>
            <a:ext cx="5246251" cy="647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 err="1">
                <a:solidFill>
                  <a:srgbClr val="FF8AAF"/>
                </a:solidFill>
                <a:latin typeface="Petrona Bold" pitchFamily="2" charset="0"/>
                <a:ea typeface="Petrona Bold" pitchFamily="34" charset="-122"/>
                <a:cs typeface="Petrona Bold" pitchFamily="34" charset="-120"/>
              </a:rPr>
              <a:t>게임</a:t>
            </a:r>
            <a:r>
              <a:rPr lang="en-US" sz="4050" b="1" dirty="0">
                <a:solidFill>
                  <a:srgbClr val="FF8AAF"/>
                </a:solidFill>
                <a:latin typeface="Petrona Bold" pitchFamily="2" charset="0"/>
                <a:ea typeface="Petrona Bold" pitchFamily="34" charset="-122"/>
                <a:cs typeface="Petrona Bold" pitchFamily="34" charset="-120"/>
              </a:rPr>
              <a:t> </a:t>
            </a:r>
            <a:r>
              <a:rPr lang="en-US" sz="4050" b="1" dirty="0" err="1">
                <a:solidFill>
                  <a:srgbClr val="FF8AAF"/>
                </a:solidFill>
                <a:latin typeface="Petrona Bold" pitchFamily="2" charset="0"/>
                <a:ea typeface="Petrona Bold" pitchFamily="34" charset="-122"/>
                <a:cs typeface="Petrona Bold" pitchFamily="34" charset="-120"/>
              </a:rPr>
              <a:t>모드</a:t>
            </a:r>
            <a:r>
              <a:rPr lang="en-US" sz="4050" b="1" dirty="0">
                <a:solidFill>
                  <a:srgbClr val="FF8AAF"/>
                </a:solidFill>
                <a:latin typeface="Petrona Bold" pitchFamily="2" charset="0"/>
                <a:ea typeface="Petrona Bold" pitchFamily="34" charset="-122"/>
                <a:cs typeface="Petrona Bold" pitchFamily="34" charset="-120"/>
              </a:rPr>
              <a:t> </a:t>
            </a:r>
            <a:r>
              <a:rPr lang="ko-KR" altLang="en-US" sz="4050" b="1" dirty="0">
                <a:solidFill>
                  <a:srgbClr val="FF8AAF"/>
                </a:solidFill>
                <a:latin typeface="Petrona Bold" pitchFamily="2" charset="0"/>
                <a:ea typeface="Petrona Bold" pitchFamily="34" charset="-122"/>
                <a:cs typeface="Petrona Bold" pitchFamily="34" charset="-120"/>
              </a:rPr>
              <a:t>비교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176724" y="1485543"/>
            <a:ext cx="7763351" cy="3002280"/>
          </a:xfrm>
          <a:prstGeom prst="roundRect">
            <a:avLst>
              <a:gd name="adj" fmla="val 2760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/>
          <p:cNvSpPr/>
          <p:nvPr/>
        </p:nvSpPr>
        <p:spPr>
          <a:xfrm>
            <a:off x="6199584" y="1508403"/>
            <a:ext cx="789027" cy="2956560"/>
          </a:xfrm>
          <a:prstGeom prst="roundRect">
            <a:avLst>
              <a:gd name="adj" fmla="val 7024"/>
            </a:avLst>
          </a:prstGeom>
          <a:solidFill>
            <a:srgbClr val="2F1D63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42353" y="2838688"/>
            <a:ext cx="295870" cy="2958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185779" y="1705570"/>
            <a:ext cx="2589014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D6DE"/>
                </a:solidFill>
                <a:latin typeface="Petrona Bold" pitchFamily="2" charset="0"/>
                <a:ea typeface="Petrona Bold" pitchFamily="34" charset="-122"/>
                <a:cs typeface="Petrona Bold" pitchFamily="34" charset="-120"/>
              </a:rPr>
              <a:t>Easy Mode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7185779" y="2147530"/>
            <a:ext cx="6731437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E0D6DE"/>
                </a:solidFill>
                <a:latin typeface="Petrona Medium" pitchFamily="2" charset="0"/>
                <a:ea typeface="Inter Medium" panose="02000503000000020004" pitchFamily="2" charset="0"/>
                <a:cs typeface="Inter" pitchFamily="34" charset="-120"/>
              </a:rPr>
              <a:t>랜덤 선택 방식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7185779" y="2581513"/>
            <a:ext cx="6731437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Petrona Medium" pitchFamily="2" charset="0"/>
                <a:ea typeface="Inter Medium" panose="02000503000000020004" pitchFamily="2" charset="0"/>
                <a:cs typeface="Inter" pitchFamily="34" charset="-120"/>
              </a:rPr>
              <a:t>컴퓨터는 1~10 사이의 숫자를 무작위로 선택합니다.</a:t>
            </a:r>
            <a:endParaRPr lang="en-US" sz="1550" dirty="0"/>
          </a:p>
        </p:txBody>
      </p:sp>
      <p:sp>
        <p:nvSpPr>
          <p:cNvPr id="10" name="Shape 6"/>
          <p:cNvSpPr/>
          <p:nvPr/>
        </p:nvSpPr>
        <p:spPr>
          <a:xfrm>
            <a:off x="7185779" y="3118961"/>
            <a:ext cx="6731437" cy="611386"/>
          </a:xfrm>
          <a:prstGeom prst="roundRect">
            <a:avLst>
              <a:gd name="adj" fmla="val 13551"/>
            </a:avLst>
          </a:prstGeom>
          <a:solidFill>
            <a:srgbClr val="19123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Shape 7"/>
          <p:cNvSpPr/>
          <p:nvPr/>
        </p:nvSpPr>
        <p:spPr>
          <a:xfrm>
            <a:off x="7176016" y="3118961"/>
            <a:ext cx="6750963" cy="611386"/>
          </a:xfrm>
          <a:prstGeom prst="roundRect">
            <a:avLst>
              <a:gd name="adj" fmla="val 4840"/>
            </a:avLst>
          </a:prstGeom>
          <a:solidFill>
            <a:srgbClr val="19123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2" name="Text 8"/>
          <p:cNvSpPr/>
          <p:nvPr/>
        </p:nvSpPr>
        <p:spPr>
          <a:xfrm>
            <a:off x="7373183" y="3266837"/>
            <a:ext cx="6356628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rand() % 10 + 1</a:t>
            </a:r>
            <a:endParaRPr lang="en-US" sz="1550" dirty="0"/>
          </a:p>
        </p:txBody>
      </p:sp>
      <p:sp>
        <p:nvSpPr>
          <p:cNvPr id="13" name="Text 9"/>
          <p:cNvSpPr/>
          <p:nvPr/>
        </p:nvSpPr>
        <p:spPr>
          <a:xfrm>
            <a:off x="7185779" y="3952161"/>
            <a:ext cx="6731437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Petrona Medium" pitchFamily="2" charset="0"/>
                <a:ea typeface="Inter Medium" panose="02000503000000020004" pitchFamily="2" charset="0"/>
                <a:cs typeface="Inter" pitchFamily="34" charset="-120"/>
              </a:rPr>
              <a:t>초보자에게 적합한 난이도로, 운에 따라 승패가 결정됩니다.</a:t>
            </a:r>
            <a:endParaRPr lang="en-US" sz="1550" dirty="0"/>
          </a:p>
        </p:txBody>
      </p:sp>
      <p:sp>
        <p:nvSpPr>
          <p:cNvPr id="14" name="Shape 10"/>
          <p:cNvSpPr/>
          <p:nvPr/>
        </p:nvSpPr>
        <p:spPr>
          <a:xfrm>
            <a:off x="6176724" y="4684990"/>
            <a:ext cx="7763351" cy="3002280"/>
          </a:xfrm>
          <a:prstGeom prst="roundRect">
            <a:avLst>
              <a:gd name="adj" fmla="val 2760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Shape 11"/>
          <p:cNvSpPr/>
          <p:nvPr/>
        </p:nvSpPr>
        <p:spPr>
          <a:xfrm>
            <a:off x="6199584" y="4707850"/>
            <a:ext cx="789027" cy="2956560"/>
          </a:xfrm>
          <a:prstGeom prst="roundRect">
            <a:avLst>
              <a:gd name="adj" fmla="val 7024"/>
            </a:avLst>
          </a:prstGeom>
          <a:solidFill>
            <a:srgbClr val="2F1D63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42353" y="6038136"/>
            <a:ext cx="295870" cy="29587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7185779" y="4905018"/>
            <a:ext cx="2589014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D6DE"/>
                </a:solidFill>
                <a:latin typeface="Petrona Bold" pitchFamily="2" charset="0"/>
                <a:ea typeface="Petrona Bold" pitchFamily="34" charset="-122"/>
                <a:cs typeface="Petrona Bold" pitchFamily="34" charset="-120"/>
              </a:rPr>
              <a:t>Hard Mode</a:t>
            </a:r>
            <a:endParaRPr lang="en-US" sz="2000" dirty="0"/>
          </a:p>
        </p:txBody>
      </p:sp>
      <p:sp>
        <p:nvSpPr>
          <p:cNvPr id="18" name="Text 13"/>
          <p:cNvSpPr/>
          <p:nvPr/>
        </p:nvSpPr>
        <p:spPr>
          <a:xfrm>
            <a:off x="7185779" y="5346978"/>
            <a:ext cx="6731437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E0D6DE"/>
                </a:solidFill>
                <a:latin typeface="Petrona Medium" pitchFamily="2" charset="0"/>
                <a:ea typeface="Inter Medium" panose="02000503000000020004" pitchFamily="2" charset="0"/>
                <a:cs typeface="Inter" pitchFamily="34" charset="-120"/>
              </a:rPr>
              <a:t>전략적 계산 방식</a:t>
            </a:r>
            <a:endParaRPr lang="en-US" sz="1550" dirty="0"/>
          </a:p>
        </p:txBody>
      </p:sp>
      <p:sp>
        <p:nvSpPr>
          <p:cNvPr id="19" name="Text 14"/>
          <p:cNvSpPr/>
          <p:nvPr/>
        </p:nvSpPr>
        <p:spPr>
          <a:xfrm>
            <a:off x="7185779" y="5780961"/>
            <a:ext cx="6731437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Petrona Medium" pitchFamily="2" charset="0"/>
                <a:ea typeface="Inter Medium" panose="02000503000000020004" pitchFamily="2" charset="0"/>
                <a:cs typeface="Inter" pitchFamily="34" charset="-120"/>
              </a:rPr>
              <a:t>컴퓨터는 11 - 플레이어 입력 공식을 사용하여 승리를 방지합니다.</a:t>
            </a:r>
            <a:endParaRPr lang="en-US" sz="1550" dirty="0"/>
          </a:p>
        </p:txBody>
      </p:sp>
      <p:sp>
        <p:nvSpPr>
          <p:cNvPr id="20" name="Shape 15"/>
          <p:cNvSpPr/>
          <p:nvPr/>
        </p:nvSpPr>
        <p:spPr>
          <a:xfrm>
            <a:off x="7185779" y="6318409"/>
            <a:ext cx="6731437" cy="611386"/>
          </a:xfrm>
          <a:prstGeom prst="roundRect">
            <a:avLst>
              <a:gd name="adj" fmla="val 13551"/>
            </a:avLst>
          </a:prstGeom>
          <a:solidFill>
            <a:srgbClr val="19123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1" name="Shape 16"/>
          <p:cNvSpPr/>
          <p:nvPr/>
        </p:nvSpPr>
        <p:spPr>
          <a:xfrm>
            <a:off x="7176016" y="6318409"/>
            <a:ext cx="6750963" cy="611386"/>
          </a:xfrm>
          <a:prstGeom prst="roundRect">
            <a:avLst>
              <a:gd name="adj" fmla="val 4840"/>
            </a:avLst>
          </a:prstGeom>
          <a:solidFill>
            <a:srgbClr val="19123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2" name="Text 17"/>
          <p:cNvSpPr/>
          <p:nvPr/>
        </p:nvSpPr>
        <p:spPr>
          <a:xfrm>
            <a:off x="7373183" y="6466284"/>
            <a:ext cx="6356628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input = 11 - lastPlayerInput</a:t>
            </a:r>
            <a:endParaRPr lang="en-US" sz="1550" dirty="0"/>
          </a:p>
        </p:txBody>
      </p:sp>
      <p:sp>
        <p:nvSpPr>
          <p:cNvPr id="23" name="Text 18"/>
          <p:cNvSpPr/>
          <p:nvPr/>
        </p:nvSpPr>
        <p:spPr>
          <a:xfrm>
            <a:off x="7185779" y="7151608"/>
            <a:ext cx="6731437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Petrona Medium" pitchFamily="2" charset="0"/>
                <a:ea typeface="Inter Medium" panose="02000503000000020004" pitchFamily="2" charset="0"/>
                <a:cs typeface="Inter" pitchFamily="34" charset="-120"/>
              </a:rPr>
              <a:t>AI가 상대방의 승리를 차단하는 전략적 선택으로 높은 난이도를 제공합니다.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12">
            <a:extLst>
              <a:ext uri="{FF2B5EF4-FFF2-40B4-BE49-F238E27FC236}">
                <a16:creationId xmlns:a16="http://schemas.microsoft.com/office/drawing/2014/main" id="{28C1112D-16F8-7FAB-226A-991F01D105F3}"/>
              </a:ext>
            </a:extLst>
          </p:cNvPr>
          <p:cNvSpPr/>
          <p:nvPr/>
        </p:nvSpPr>
        <p:spPr>
          <a:xfrm>
            <a:off x="7443788" y="5908084"/>
            <a:ext cx="6861691" cy="1601426"/>
          </a:xfrm>
          <a:prstGeom prst="roundRect">
            <a:avLst>
              <a:gd name="adj" fmla="val 8632"/>
            </a:avLst>
          </a:prstGeom>
          <a:solidFill>
            <a:srgbClr val="0C0524">
              <a:alpha val="95000"/>
            </a:srgbClr>
          </a:solidFill>
          <a:ln/>
        </p:spPr>
        <p:txBody>
          <a:bodyPr/>
          <a:lstStyle/>
          <a:p>
            <a:endParaRPr lang="ko-KR" altLang="en-US" sz="4000"/>
          </a:p>
        </p:txBody>
      </p:sp>
      <p:pic>
        <p:nvPicPr>
          <p:cNvPr id="13" name="Image 0" descr="preencoded.png">
            <a:extLst>
              <a:ext uri="{FF2B5EF4-FFF2-40B4-BE49-F238E27FC236}">
                <a16:creationId xmlns:a16="http://schemas.microsoft.com/office/drawing/2014/main" id="{81F59EBD-B9D7-5E01-76E8-87846BCD5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031" y="5916732"/>
            <a:ext cx="6861691" cy="60960"/>
          </a:xfrm>
          <a:prstGeom prst="rect">
            <a:avLst/>
          </a:prstGeom>
          <a:solidFill>
            <a:srgbClr val="7456C8"/>
          </a:solidFill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8D092463-BF0A-9FB4-8F6D-5BC2A8D8B418}"/>
              </a:ext>
            </a:extLst>
          </p:cNvPr>
          <p:cNvSpPr/>
          <p:nvPr/>
        </p:nvSpPr>
        <p:spPr>
          <a:xfrm>
            <a:off x="10573100" y="5633538"/>
            <a:ext cx="580205" cy="580504"/>
          </a:xfrm>
          <a:prstGeom prst="ellipse">
            <a:avLst/>
          </a:prstGeom>
          <a:solidFill>
            <a:srgbClr val="7456C8"/>
          </a:solidFill>
          <a:ln>
            <a:solidFill>
              <a:srgbClr val="7456C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Shape 9">
            <a:extLst>
              <a:ext uri="{FF2B5EF4-FFF2-40B4-BE49-F238E27FC236}">
                <a16:creationId xmlns:a16="http://schemas.microsoft.com/office/drawing/2014/main" id="{0CAAE069-B84F-8978-77E3-F42C0C77FD0B}"/>
              </a:ext>
            </a:extLst>
          </p:cNvPr>
          <p:cNvSpPr/>
          <p:nvPr/>
        </p:nvSpPr>
        <p:spPr>
          <a:xfrm>
            <a:off x="468749" y="5908084"/>
            <a:ext cx="6861691" cy="1575433"/>
          </a:xfrm>
          <a:prstGeom prst="roundRect">
            <a:avLst>
              <a:gd name="adj" fmla="val 8632"/>
            </a:avLst>
          </a:prstGeom>
          <a:solidFill>
            <a:srgbClr val="0C0524">
              <a:alpha val="95000"/>
            </a:srgbClr>
          </a:solidFill>
          <a:ln/>
        </p:spPr>
        <p:txBody>
          <a:bodyPr/>
          <a:lstStyle/>
          <a:p>
            <a:endParaRPr lang="ko-KR" altLang="en-US" sz="40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F6B8D76-A45B-EC8F-E7D7-F17F2857B9B9}"/>
              </a:ext>
            </a:extLst>
          </p:cNvPr>
          <p:cNvSpPr/>
          <p:nvPr/>
        </p:nvSpPr>
        <p:spPr>
          <a:xfrm>
            <a:off x="3596192" y="5679647"/>
            <a:ext cx="580205" cy="580504"/>
          </a:xfrm>
          <a:prstGeom prst="ellipse">
            <a:avLst/>
          </a:prstGeom>
          <a:solidFill>
            <a:srgbClr val="7B5E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0"/>
          <p:cNvSpPr/>
          <p:nvPr/>
        </p:nvSpPr>
        <p:spPr>
          <a:xfrm>
            <a:off x="468749" y="82549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2" charset="0"/>
                <a:ea typeface="Petrona Bold" pitchFamily="34" charset="-122"/>
                <a:cs typeface="Petrona Bold" pitchFamily="34" charset="-120"/>
              </a:rPr>
              <a:t>UI 개선 및 시각적 요소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468749" y="1660483"/>
            <a:ext cx="3572470" cy="469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Petrona Bold" pitchFamily="2" charset="0"/>
                <a:ea typeface="Petrona Bold" pitchFamily="34" charset="-122"/>
                <a:cs typeface="Petrona Bold" pitchFamily="34" charset="-120"/>
              </a:rPr>
              <a:t>✨</a:t>
            </a:r>
            <a:r>
              <a:rPr lang="en-US" sz="2800" b="1" dirty="0">
                <a:solidFill>
                  <a:srgbClr val="FF8AAF"/>
                </a:solidFill>
                <a:latin typeface="Petrona Bold" pitchFamily="2" charset="0"/>
                <a:ea typeface="Petrona Bold" pitchFamily="34" charset="-122"/>
                <a:cs typeface="Petrona Bold" pitchFamily="34" charset="-120"/>
              </a:rPr>
              <a:t> 인트로 화면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597337" y="24596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Petrona Medium" pitchFamily="2" charset="0"/>
                <a:ea typeface="Inter Medium" panose="02000503000000020004" pitchFamily="2" charset="0"/>
                <a:cs typeface="Inter" pitchFamily="34" charset="-120"/>
              </a:rPr>
              <a:t>게임 시작 시 화려한 ASCII 아트 타이틀과 점멸 효과로 플레이어를 맞이합니다.</a:t>
            </a:r>
            <a:endParaRPr lang="en-US" sz="17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9C34B3-5329-13F1-04DC-07B0E7BB772E}"/>
              </a:ext>
            </a:extLst>
          </p:cNvPr>
          <p:cNvSpPr txBox="1"/>
          <p:nvPr/>
        </p:nvSpPr>
        <p:spPr>
          <a:xfrm>
            <a:off x="468749" y="3173173"/>
            <a:ext cx="12132526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50" b="1" dirty="0">
                <a:solidFill>
                  <a:schemeClr val="bg1"/>
                </a:solidFill>
                <a:latin typeface="Petrona Medium" pitchFamily="2" charset="0"/>
              </a:rPr>
              <a:t>색상 변화 효과</a:t>
            </a:r>
            <a:r>
              <a:rPr lang="en-US" altLang="ko-KR" sz="1750" b="1" dirty="0">
                <a:solidFill>
                  <a:schemeClr val="bg1"/>
                </a:solidFill>
                <a:latin typeface="Petrona Medium" pitchFamily="2" charset="0"/>
                <a:ea typeface="Inter Medium" panose="02000503000000020004" pitchFamily="2" charset="0"/>
              </a:rPr>
              <a:t>:</a:t>
            </a:r>
            <a:r>
              <a:rPr lang="ko-KR" altLang="en-US" sz="1750" dirty="0">
                <a:solidFill>
                  <a:schemeClr val="bg1"/>
                </a:solidFill>
                <a:latin typeface="Petrona Medium" pitchFamily="2" charset="0"/>
              </a:rPr>
              <a:t> 타이틀 텍스트는 특정 주기로 색상이 변하며</a:t>
            </a:r>
            <a:r>
              <a:rPr lang="en-US" altLang="ko-KR" sz="1750" dirty="0">
                <a:solidFill>
                  <a:schemeClr val="bg1"/>
                </a:solidFill>
                <a:latin typeface="Petrona Medium" pitchFamily="2" charset="0"/>
                <a:ea typeface="Inter Medium" panose="02000503000000020004" pitchFamily="2" charset="0"/>
              </a:rPr>
              <a:t>, </a:t>
            </a:r>
          </a:p>
          <a:p>
            <a:r>
              <a:rPr lang="ko-KR" altLang="en-US" sz="1750" dirty="0">
                <a:solidFill>
                  <a:schemeClr val="bg1"/>
                </a:solidFill>
                <a:latin typeface="Petrona Medium" pitchFamily="2" charset="0"/>
              </a:rPr>
              <a:t>이는 시선을 사로잡는 동적인 요소를 제공하여 게임의 시작을 더욱 인상 깊게 만듭니다</a:t>
            </a:r>
            <a:r>
              <a:rPr lang="en-US" altLang="ko-KR" sz="1750" dirty="0">
                <a:solidFill>
                  <a:schemeClr val="bg1"/>
                </a:solidFill>
                <a:latin typeface="Petrona Medium" pitchFamily="2" charset="0"/>
                <a:ea typeface="Inter Medium" panose="02000503000000020004" pitchFamily="2" charset="0"/>
              </a:rPr>
              <a:t>.</a:t>
            </a:r>
          </a:p>
          <a:p>
            <a:endParaRPr lang="ko-KR" altLang="en-US" sz="1750" dirty="0">
              <a:solidFill>
                <a:schemeClr val="bg1"/>
              </a:solidFill>
              <a:latin typeface="Petrona Medium" pitchFamily="2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091D260-9856-7469-02AD-F4BF7FD8D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0364" y="357637"/>
            <a:ext cx="4762913" cy="2644369"/>
          </a:xfrm>
          <a:prstGeom prst="rect">
            <a:avLst/>
          </a:prstGeom>
        </p:spPr>
      </p:pic>
      <p:sp>
        <p:nvSpPr>
          <p:cNvPr id="47" name="Text 7">
            <a:extLst>
              <a:ext uri="{FF2B5EF4-FFF2-40B4-BE49-F238E27FC236}">
                <a16:creationId xmlns:a16="http://schemas.microsoft.com/office/drawing/2014/main" id="{2F1BF465-4362-C85E-6AA3-20DC15A4A801}"/>
              </a:ext>
            </a:extLst>
          </p:cNvPr>
          <p:cNvSpPr/>
          <p:nvPr/>
        </p:nvSpPr>
        <p:spPr>
          <a:xfrm>
            <a:off x="468749" y="4742462"/>
            <a:ext cx="1786176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📊</a:t>
            </a:r>
            <a:r>
              <a:rPr lang="en-US" sz="32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진행 바 시각화</a:t>
            </a:r>
            <a:endParaRPr lang="en-US" sz="3200" dirty="0"/>
          </a:p>
        </p:txBody>
      </p:sp>
      <p:sp>
        <p:nvSpPr>
          <p:cNvPr id="48" name="Text 8">
            <a:extLst>
              <a:ext uri="{FF2B5EF4-FFF2-40B4-BE49-F238E27FC236}">
                <a16:creationId xmlns:a16="http://schemas.microsoft.com/office/drawing/2014/main" id="{E943BAD2-F4A2-9359-CF43-33BBBDB0E0DE}"/>
              </a:ext>
            </a:extLst>
          </p:cNvPr>
          <p:cNvSpPr/>
          <p:nvPr/>
        </p:nvSpPr>
        <p:spPr>
          <a:xfrm>
            <a:off x="468749" y="5143345"/>
            <a:ext cx="8931615" cy="58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Petrona Medium" pitchFamily="2" charset="0"/>
                <a:ea typeface="Inter" pitchFamily="34" charset="-122"/>
                <a:cs typeface="Inter" pitchFamily="34" charset="-120"/>
              </a:rPr>
              <a:t>게임의 진행 상황을 직관적으로 보여주는 동적인 진행 바(Progress Bar)를 도입합니다. </a:t>
            </a:r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 err="1">
                <a:solidFill>
                  <a:srgbClr val="E0D6DE"/>
                </a:solidFill>
                <a:latin typeface="Petrona Medium" pitchFamily="2" charset="0"/>
                <a:ea typeface="Inter" pitchFamily="34" charset="-122"/>
                <a:cs typeface="Inter" pitchFamily="34" charset="-120"/>
              </a:rPr>
              <a:t>이는</a:t>
            </a:r>
            <a:r>
              <a:rPr lang="en-US" sz="1400" dirty="0">
                <a:solidFill>
                  <a:srgbClr val="E0D6DE"/>
                </a:solidFill>
                <a:latin typeface="Petrona Medium" pitchFamily="2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400" dirty="0" err="1">
                <a:solidFill>
                  <a:srgbClr val="E0D6DE"/>
                </a:solidFill>
                <a:latin typeface="Petrona Medium" pitchFamily="2" charset="0"/>
                <a:ea typeface="Inter" pitchFamily="34" charset="-122"/>
                <a:cs typeface="Inter" pitchFamily="34" charset="-120"/>
              </a:rPr>
              <a:t>플레이어가</a:t>
            </a:r>
            <a:r>
              <a:rPr lang="en-US" sz="1400" dirty="0">
                <a:solidFill>
                  <a:srgbClr val="E0D6DE"/>
                </a:solidFill>
                <a:latin typeface="Petrona Medium" pitchFamily="2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400" dirty="0" err="1">
                <a:solidFill>
                  <a:srgbClr val="E0D6DE"/>
                </a:solidFill>
                <a:latin typeface="Petrona Medium" pitchFamily="2" charset="0"/>
                <a:ea typeface="Inter" pitchFamily="34" charset="-122"/>
                <a:cs typeface="Inter" pitchFamily="34" charset="-120"/>
              </a:rPr>
              <a:t>현재</a:t>
            </a:r>
            <a:r>
              <a:rPr lang="en-US" sz="1400" dirty="0">
                <a:solidFill>
                  <a:srgbClr val="E0D6DE"/>
                </a:solidFill>
                <a:latin typeface="Petrona Medium" pitchFamily="2" charset="0"/>
                <a:ea typeface="Inter" pitchFamily="34" charset="-122"/>
                <a:cs typeface="Inter" pitchFamily="34" charset="-120"/>
              </a:rPr>
              <a:t> </a:t>
            </a:r>
            <a:r>
              <a:rPr lang="ko-KR" altLang="en-US" sz="1400" dirty="0">
                <a:solidFill>
                  <a:srgbClr val="E0D6DE"/>
                </a:solidFill>
                <a:latin typeface="Petrona Medium" pitchFamily="2" charset="0"/>
                <a:ea typeface="Inter" pitchFamily="34" charset="-122"/>
                <a:cs typeface="Inter" pitchFamily="34" charset="-120"/>
              </a:rPr>
              <a:t>게임 진행상황을 직관적으로 파악하고 전략을 정비하도록 </a:t>
            </a:r>
            <a:r>
              <a:rPr lang="ko-KR" altLang="en-US" sz="1400" dirty="0" err="1">
                <a:solidFill>
                  <a:srgbClr val="E0D6DE"/>
                </a:solidFill>
                <a:latin typeface="Petrona Medium" pitchFamily="2" charset="0"/>
                <a:ea typeface="Inter" pitchFamily="34" charset="-122"/>
                <a:cs typeface="Inter" pitchFamily="34" charset="-120"/>
              </a:rPr>
              <a:t>돕습니다</a:t>
            </a:r>
            <a:r>
              <a:rPr lang="en-US" altLang="ko-KR" sz="1400" dirty="0">
                <a:solidFill>
                  <a:srgbClr val="E0D6DE"/>
                </a:solidFill>
                <a:latin typeface="Petrona Medium" pitchFamily="2" charset="0"/>
                <a:ea typeface="Inter" pitchFamily="34" charset="-122"/>
                <a:cs typeface="Inter" pitchFamily="34" charset="-120"/>
              </a:rPr>
              <a:t>.</a:t>
            </a:r>
            <a:endParaRPr lang="en-US" sz="1400" dirty="0"/>
          </a:p>
        </p:txBody>
      </p:sp>
      <p:pic>
        <p:nvPicPr>
          <p:cNvPr id="50" name="Image 0" descr="preencoded.png">
            <a:extLst>
              <a:ext uri="{FF2B5EF4-FFF2-40B4-BE49-F238E27FC236}">
                <a16:creationId xmlns:a16="http://schemas.microsoft.com/office/drawing/2014/main" id="{DAEBC1AA-F17E-ADC6-B6E1-DCF8D52D2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49" y="5909607"/>
            <a:ext cx="6861691" cy="60960"/>
          </a:xfrm>
          <a:prstGeom prst="rect">
            <a:avLst/>
          </a:prstGeom>
        </p:spPr>
      </p:pic>
      <p:pic>
        <p:nvPicPr>
          <p:cNvPr id="52" name="Image 2" descr="preencoded.png">
            <a:extLst>
              <a:ext uri="{FF2B5EF4-FFF2-40B4-BE49-F238E27FC236}">
                <a16:creationId xmlns:a16="http://schemas.microsoft.com/office/drawing/2014/main" id="{99C2D600-B77D-CDE6-5E32-D42E5D3E7C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91750" y="5784427"/>
            <a:ext cx="389089" cy="389089"/>
          </a:xfrm>
          <a:prstGeom prst="rect">
            <a:avLst/>
          </a:prstGeom>
        </p:spPr>
      </p:pic>
      <p:sp>
        <p:nvSpPr>
          <p:cNvPr id="53" name="Text 10">
            <a:extLst>
              <a:ext uri="{FF2B5EF4-FFF2-40B4-BE49-F238E27FC236}">
                <a16:creationId xmlns:a16="http://schemas.microsoft.com/office/drawing/2014/main" id="{263743C4-A672-0DF7-43AF-0DAADFF29C89}"/>
              </a:ext>
            </a:extLst>
          </p:cNvPr>
          <p:cNvSpPr/>
          <p:nvPr/>
        </p:nvSpPr>
        <p:spPr>
          <a:xfrm>
            <a:off x="597337" y="6260151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32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현재 진행도</a:t>
            </a:r>
            <a:endParaRPr lang="en-US" sz="3200" dirty="0"/>
          </a:p>
        </p:txBody>
      </p:sp>
      <p:sp>
        <p:nvSpPr>
          <p:cNvPr id="54" name="Text 11">
            <a:extLst>
              <a:ext uri="{FF2B5EF4-FFF2-40B4-BE49-F238E27FC236}">
                <a16:creationId xmlns:a16="http://schemas.microsoft.com/office/drawing/2014/main" id="{6563948D-1333-CBA5-EE67-F78814229BB9}"/>
              </a:ext>
            </a:extLst>
          </p:cNvPr>
          <p:cNvSpPr/>
          <p:nvPr/>
        </p:nvSpPr>
        <p:spPr>
          <a:xfrm>
            <a:off x="597337" y="6632627"/>
            <a:ext cx="6604516" cy="846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Petrona Medium" pitchFamily="2" charset="0"/>
                <a:ea typeface="Inter" pitchFamily="34" charset="-122"/>
                <a:cs typeface="Inter" pitchFamily="34" charset="-120"/>
              </a:rPr>
              <a:t>게임 단계, 로딩 상태 등 다양한 진행 </a:t>
            </a:r>
            <a:r>
              <a:rPr lang="en-US" dirty="0" err="1">
                <a:solidFill>
                  <a:srgbClr val="E0D6DE"/>
                </a:solidFill>
                <a:latin typeface="Petrona Medium" pitchFamily="2" charset="0"/>
                <a:ea typeface="Inter" pitchFamily="34" charset="-122"/>
                <a:cs typeface="Inter" pitchFamily="34" charset="-120"/>
              </a:rPr>
              <a:t>상황을</a:t>
            </a:r>
            <a:r>
              <a:rPr lang="en-US" dirty="0">
                <a:solidFill>
                  <a:srgbClr val="E0D6DE"/>
                </a:solidFill>
                <a:latin typeface="Petrona Medium" pitchFamily="2" charset="0"/>
                <a:ea typeface="Inter" pitchFamily="34" charset="-122"/>
                <a:cs typeface="Inter" pitchFamily="34" charset="-120"/>
              </a:rPr>
              <a:t> </a:t>
            </a:r>
          </a:p>
          <a:p>
            <a:pPr marL="0" indent="0" algn="l">
              <a:lnSpc>
                <a:spcPts val="2100"/>
              </a:lnSpc>
              <a:buNone/>
            </a:pPr>
            <a:r>
              <a:rPr lang="en-US" dirty="0" err="1">
                <a:solidFill>
                  <a:srgbClr val="E0D6DE"/>
                </a:solidFill>
                <a:latin typeface="Petrona Medium" pitchFamily="2" charset="0"/>
                <a:ea typeface="Inter" pitchFamily="34" charset="-122"/>
                <a:cs typeface="Inter" pitchFamily="34" charset="-120"/>
              </a:rPr>
              <a:t>막대</a:t>
            </a:r>
            <a:r>
              <a:rPr lang="en-US" dirty="0">
                <a:solidFill>
                  <a:srgbClr val="E0D6DE"/>
                </a:solidFill>
                <a:latin typeface="Petrona Medium" pitchFamily="2" charset="0"/>
                <a:ea typeface="Inter" pitchFamily="34" charset="-122"/>
                <a:cs typeface="Inter" pitchFamily="34" charset="-120"/>
              </a:rPr>
              <a:t> 형태로 시각화합니다.</a:t>
            </a:r>
            <a:endParaRPr lang="en-US" dirty="0"/>
          </a:p>
        </p:txBody>
      </p:sp>
      <p:pic>
        <p:nvPicPr>
          <p:cNvPr id="58" name="Image 5" descr="preencoded.png">
            <a:extLst>
              <a:ext uri="{FF2B5EF4-FFF2-40B4-BE49-F238E27FC236}">
                <a16:creationId xmlns:a16="http://schemas.microsoft.com/office/drawing/2014/main" id="{95822539-BC97-6112-9112-57D51F6C87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66701" y="5764215"/>
            <a:ext cx="393003" cy="393003"/>
          </a:xfrm>
          <a:prstGeom prst="rect">
            <a:avLst/>
          </a:prstGeom>
        </p:spPr>
      </p:pic>
      <p:sp>
        <p:nvSpPr>
          <p:cNvPr id="59" name="Text 13">
            <a:extLst>
              <a:ext uri="{FF2B5EF4-FFF2-40B4-BE49-F238E27FC236}">
                <a16:creationId xmlns:a16="http://schemas.microsoft.com/office/drawing/2014/main" id="{273CA465-ECAE-A38F-47DB-C42971CF6484}"/>
              </a:ext>
            </a:extLst>
          </p:cNvPr>
          <p:cNvSpPr/>
          <p:nvPr/>
        </p:nvSpPr>
        <p:spPr>
          <a:xfrm>
            <a:off x="7572375" y="6260151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32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직관적인 피드백</a:t>
            </a:r>
            <a:endParaRPr lang="en-US" sz="3200" dirty="0"/>
          </a:p>
        </p:txBody>
      </p:sp>
      <p:sp>
        <p:nvSpPr>
          <p:cNvPr id="60" name="Text 14">
            <a:extLst>
              <a:ext uri="{FF2B5EF4-FFF2-40B4-BE49-F238E27FC236}">
                <a16:creationId xmlns:a16="http://schemas.microsoft.com/office/drawing/2014/main" id="{08F9460D-9E4C-95DD-B5C6-97C300C00632}"/>
              </a:ext>
            </a:extLst>
          </p:cNvPr>
          <p:cNvSpPr/>
          <p:nvPr/>
        </p:nvSpPr>
        <p:spPr>
          <a:xfrm>
            <a:off x="7560945" y="6630156"/>
            <a:ext cx="660451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Petrona Medium" pitchFamily="2" charset="0"/>
                <a:ea typeface="Inter" pitchFamily="34" charset="-122"/>
                <a:cs typeface="Inter" pitchFamily="34" charset="-120"/>
              </a:rPr>
              <a:t>남은 시간이나 완료까지의 퍼센티지를 숫자로 함께 </a:t>
            </a:r>
            <a:r>
              <a:rPr lang="en-US" dirty="0" err="1">
                <a:solidFill>
                  <a:srgbClr val="E0D6DE"/>
                </a:solidFill>
                <a:latin typeface="Petrona Medium" pitchFamily="2" charset="0"/>
                <a:ea typeface="Inter" pitchFamily="34" charset="-122"/>
                <a:cs typeface="Inter" pitchFamily="34" charset="-120"/>
              </a:rPr>
              <a:t>표시하여</a:t>
            </a:r>
            <a:r>
              <a:rPr lang="en-US" dirty="0">
                <a:solidFill>
                  <a:srgbClr val="E0D6DE"/>
                </a:solidFill>
                <a:latin typeface="Petrona Medium" pitchFamily="2" charset="0"/>
                <a:ea typeface="Inter" pitchFamily="34" charset="-122"/>
                <a:cs typeface="Inter" pitchFamily="34" charset="-120"/>
              </a:rPr>
              <a:t> </a:t>
            </a:r>
          </a:p>
          <a:p>
            <a:pPr marL="0" indent="0" algn="l">
              <a:lnSpc>
                <a:spcPts val="2100"/>
              </a:lnSpc>
              <a:buNone/>
            </a:pPr>
            <a:r>
              <a:rPr lang="en-US" dirty="0" err="1">
                <a:solidFill>
                  <a:srgbClr val="E0D6DE"/>
                </a:solidFill>
                <a:latin typeface="Petrona Medium" pitchFamily="2" charset="0"/>
                <a:ea typeface="Inter" pitchFamily="34" charset="-122"/>
                <a:cs typeface="Inter" pitchFamily="34" charset="-120"/>
              </a:rPr>
              <a:t>사용자에게</a:t>
            </a:r>
            <a:r>
              <a:rPr lang="en-US" dirty="0">
                <a:solidFill>
                  <a:srgbClr val="E0D6DE"/>
                </a:solidFill>
                <a:latin typeface="Petrona Medium" pitchFamily="2" charset="0"/>
                <a:ea typeface="Inter" pitchFamily="34" charset="-122"/>
                <a:cs typeface="Inter" pitchFamily="34" charset="-120"/>
              </a:rPr>
              <a:t> 정확한 정보를 제공합니다.</a:t>
            </a:r>
            <a:endParaRPr lang="en-US" dirty="0"/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725A4635-84AC-3D2F-369F-C1800F919A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04174" y="3524165"/>
            <a:ext cx="4761287" cy="205768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47356" y="855363"/>
            <a:ext cx="5468064" cy="706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000000"/>
                </a:solidFill>
                <a:latin typeface="Petrona Bold" pitchFamily="2" charset="0"/>
                <a:ea typeface="Petrona Bold" pitchFamily="34" charset="-122"/>
                <a:cs typeface="Petrona Bold" pitchFamily="34" charset="-120"/>
              </a:rPr>
              <a:t>🔊</a:t>
            </a:r>
            <a:r>
              <a:rPr lang="en-US" sz="4300" b="1" dirty="0">
                <a:solidFill>
                  <a:srgbClr val="FF8AAF"/>
                </a:solidFill>
                <a:latin typeface="Petrona Bold" pitchFamily="2" charset="0"/>
                <a:ea typeface="Petrona Bold" pitchFamily="34" charset="-122"/>
                <a:cs typeface="Petrona Bold" pitchFamily="34" charset="-120"/>
              </a:rPr>
              <a:t> 사운드 효과 추가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747356" y="1874181"/>
            <a:ext cx="768596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Petrona Medium" pitchFamily="2" charset="0"/>
                <a:ea typeface="Inter Medium" panose="02000503000000020004" pitchFamily="2" charset="0"/>
                <a:cs typeface="Inter" pitchFamily="34" charset="-120"/>
              </a:rPr>
              <a:t>게임의 몰입감을 극대화하기 위해 다양한 사운드 효과를 추가했습니다.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356" y="2441871"/>
            <a:ext cx="624840" cy="62484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32466" y="2617607"/>
            <a:ext cx="273403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0D6DE"/>
                </a:solidFill>
                <a:latin typeface="Petrona Bold" pitchFamily="2" charset="0"/>
                <a:ea typeface="Petrona Bold" pitchFamily="34" charset="-122"/>
                <a:cs typeface="Petrona Bold" pitchFamily="34" charset="-120"/>
              </a:rPr>
              <a:t>게임 시작 BGM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1632466" y="3084213"/>
            <a:ext cx="6800850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 err="1">
                <a:solidFill>
                  <a:srgbClr val="E0D6DE"/>
                </a:solidFill>
                <a:latin typeface="Petrona Medium" pitchFamily="2" charset="0"/>
                <a:ea typeface="Inter Medium" panose="02000503000000020004" pitchFamily="2" charset="0"/>
                <a:cs typeface="Inter" pitchFamily="34" charset="-120"/>
              </a:rPr>
              <a:t>경쾌한</a:t>
            </a:r>
            <a:r>
              <a:rPr lang="en-US" sz="1600" dirty="0">
                <a:solidFill>
                  <a:srgbClr val="E0D6DE"/>
                </a:solidFill>
                <a:latin typeface="Petrona Medium" pitchFamily="2" charset="0"/>
                <a:ea typeface="Inter Medium" panose="02000503000000020004" pitchFamily="2" charset="0"/>
                <a:cs typeface="Inter" pitchFamily="34" charset="-120"/>
              </a:rPr>
              <a:t> 시작 멜로디를 재생합니다.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7356" y="4119455"/>
            <a:ext cx="624840" cy="62484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32466" y="4295191"/>
            <a:ext cx="273403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0D6DE"/>
                </a:solidFill>
                <a:latin typeface="Petrona Bold" pitchFamily="2" charset="0"/>
                <a:ea typeface="Petrona Bold" pitchFamily="34" charset="-122"/>
                <a:cs typeface="Petrona Bold" pitchFamily="34" charset="-120"/>
              </a:rPr>
              <a:t>승리 사운드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1632466" y="4761797"/>
            <a:ext cx="6800850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 err="1">
                <a:solidFill>
                  <a:srgbClr val="E0D6DE"/>
                </a:solidFill>
                <a:latin typeface="Petrona Medium" pitchFamily="2" charset="0"/>
                <a:ea typeface="Inter Medium" panose="02000503000000020004" pitchFamily="2" charset="0"/>
                <a:cs typeface="Inter" pitchFamily="34" charset="-120"/>
              </a:rPr>
              <a:t>승리의</a:t>
            </a:r>
            <a:r>
              <a:rPr lang="en-US" sz="1600" dirty="0">
                <a:solidFill>
                  <a:srgbClr val="E0D6DE"/>
                </a:solidFill>
                <a:latin typeface="Petrona Medium" pitchFamily="2" charset="0"/>
                <a:ea typeface="Inter Medium" panose="02000503000000020004" pitchFamily="2" charset="0"/>
                <a:cs typeface="Inter" pitchFamily="34" charset="-120"/>
              </a:rPr>
              <a:t> 기쁨을 표현하는 경쾌한 멜로디를 출력합니다.</a:t>
            </a:r>
            <a:endParaRPr lang="en-US" sz="16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7356" y="5977663"/>
            <a:ext cx="624840" cy="62484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32466" y="6153400"/>
            <a:ext cx="273403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0D6DE"/>
                </a:solidFill>
                <a:latin typeface="Petrona Bold" pitchFamily="2" charset="0"/>
                <a:ea typeface="Petrona Bold" pitchFamily="34" charset="-122"/>
                <a:cs typeface="Petrona Bold" pitchFamily="34" charset="-120"/>
              </a:rPr>
              <a:t>패배 사운드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1632466" y="6620006"/>
            <a:ext cx="6800850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 err="1">
                <a:solidFill>
                  <a:srgbClr val="E0D6DE"/>
                </a:solidFill>
                <a:latin typeface="Petrona Medium" pitchFamily="2" charset="0"/>
                <a:ea typeface="Inter Medium" panose="02000503000000020004" pitchFamily="2" charset="0"/>
                <a:cs typeface="Inter" pitchFamily="34" charset="-120"/>
              </a:rPr>
              <a:t>아쉬움을</a:t>
            </a:r>
            <a:r>
              <a:rPr lang="en-US" sz="1600" dirty="0">
                <a:solidFill>
                  <a:srgbClr val="E0D6DE"/>
                </a:solidFill>
                <a:latin typeface="Petrona Medium" pitchFamily="2" charset="0"/>
                <a:ea typeface="Inter Medium" panose="02000503000000020004" pitchFamily="2" charset="0"/>
                <a:cs typeface="Inter" pitchFamily="34" charset="-120"/>
              </a:rPr>
              <a:t> 나타내는 하강 음계를 재생합니다.</a:t>
            </a:r>
            <a:endParaRPr lang="en-US" sz="16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3A7CF4C-BFE8-C419-E171-9F05529FAC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05448" y="4146567"/>
            <a:ext cx="5577596" cy="119892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203592B-1F61-EB0A-AF7D-91EF90B12A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05448" y="6022045"/>
            <a:ext cx="5577596" cy="111846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85D4745-34B1-728C-D5F0-4021A2FD1A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05448" y="2441107"/>
            <a:ext cx="5577596" cy="117423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5486FCF-ADC1-15DE-92C2-49CE93A8AD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05448" y="865395"/>
            <a:ext cx="5612981" cy="10087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2" charset="0"/>
                <a:ea typeface="Petrona Bold" pitchFamily="34" charset="-122"/>
                <a:cs typeface="Petrona Bold" pitchFamily="34" charset="-120"/>
              </a:rPr>
              <a:t>게임 흐름 및 기술 구조</a:t>
            </a:r>
            <a:endParaRPr lang="en-US" sz="2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4" y="966464"/>
            <a:ext cx="6918365" cy="4536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0182" y="1656101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Petrona Bold" pitchFamily="2" charset="0"/>
                <a:ea typeface="Petrona Bold" pitchFamily="34" charset="-122"/>
                <a:cs typeface="Petrona Bold" pitchFamily="34" charset="-120"/>
              </a:rPr>
              <a:t>게임 시작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510182" y="1988118"/>
            <a:ext cx="669167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Petrona Medium" pitchFamily="2" charset="0"/>
                <a:ea typeface="Inter Medium" panose="02000503000000020004" pitchFamily="2" charset="0"/>
                <a:cs typeface="Inter" pitchFamily="34" charset="-120"/>
              </a:rPr>
              <a:t>모드 선택 및 초기화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9" y="966464"/>
            <a:ext cx="6918365" cy="4536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28547" y="1656101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Petrona Bold" pitchFamily="2" charset="0"/>
                <a:ea typeface="Petrona Bold" pitchFamily="34" charset="-122"/>
                <a:cs typeface="Petrona Bold" pitchFamily="34" charset="-120"/>
              </a:rPr>
              <a:t>플레이어 입력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7428547" y="1988118"/>
            <a:ext cx="6691670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getch()</a:t>
            </a:r>
            <a:r>
              <a:rPr lang="en-US" sz="1600" dirty="0">
                <a:solidFill>
                  <a:srgbClr val="E0D6DE"/>
                </a:solidFill>
                <a:latin typeface="Petrona Medium" pitchFamily="2" charset="0"/>
                <a:ea typeface="Inter Medium" panose="02000503000000020004" pitchFamily="2" charset="0"/>
                <a:cs typeface="Inter" pitchFamily="34" charset="-120"/>
              </a:rPr>
              <a:t>로 입력 받기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834" y="2402047"/>
            <a:ext cx="6918365" cy="45362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10182" y="3080532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Petrona Bold" pitchFamily="2" charset="0"/>
                <a:ea typeface="Petrona Bold" pitchFamily="34" charset="-122"/>
                <a:cs typeface="Petrona Bold" pitchFamily="34" charset="-120"/>
              </a:rPr>
              <a:t>컴퓨터 입력</a:t>
            </a:r>
            <a:endParaRPr lang="en-US" sz="2800" dirty="0"/>
          </a:p>
        </p:txBody>
      </p:sp>
      <p:sp>
        <p:nvSpPr>
          <p:cNvPr id="11" name="Text 6"/>
          <p:cNvSpPr/>
          <p:nvPr/>
        </p:nvSpPr>
        <p:spPr>
          <a:xfrm>
            <a:off x="510182" y="3423701"/>
            <a:ext cx="6691670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rand()</a:t>
            </a:r>
            <a:r>
              <a:rPr lang="en-US" sz="1600" dirty="0">
                <a:solidFill>
                  <a:srgbClr val="E0D6DE"/>
                </a:solidFill>
                <a:latin typeface="Petrona Medium" pitchFamily="2" charset="0"/>
                <a:ea typeface="Inter Medium" panose="02000503000000020004" pitchFamily="2" charset="0"/>
                <a:cs typeface="Inter" pitchFamily="34" charset="-120"/>
              </a:rPr>
              <a:t> 또는 전략 계산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199" y="2402047"/>
            <a:ext cx="6918365" cy="45362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28547" y="3080532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Petrona Bold" pitchFamily="2" charset="0"/>
                <a:ea typeface="Petrona Bold" pitchFamily="34" charset="-122"/>
                <a:cs typeface="Petrona Bold" pitchFamily="34" charset="-120"/>
              </a:rPr>
              <a:t>게임 종료</a:t>
            </a:r>
            <a:endParaRPr lang="en-US" sz="2800" dirty="0"/>
          </a:p>
        </p:txBody>
      </p:sp>
      <p:sp>
        <p:nvSpPr>
          <p:cNvPr id="14" name="Text 8"/>
          <p:cNvSpPr/>
          <p:nvPr/>
        </p:nvSpPr>
        <p:spPr>
          <a:xfrm>
            <a:off x="7428547" y="3423701"/>
            <a:ext cx="669167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Petrona Medium" pitchFamily="2" charset="0"/>
                <a:ea typeface="Inter Medium" panose="02000503000000020004" pitchFamily="2" charset="0"/>
                <a:cs typeface="Inter" pitchFamily="34" charset="-120"/>
              </a:rPr>
              <a:t>승자 결정 및 기록</a:t>
            </a:r>
            <a:endParaRPr lang="en-US" sz="1600" dirty="0"/>
          </a:p>
        </p:txBody>
      </p:sp>
      <p:sp>
        <p:nvSpPr>
          <p:cNvPr id="15" name="Shape 9"/>
          <p:cNvSpPr/>
          <p:nvPr/>
        </p:nvSpPr>
        <p:spPr>
          <a:xfrm>
            <a:off x="396835" y="4103906"/>
            <a:ext cx="13836729" cy="21788"/>
          </a:xfrm>
          <a:prstGeom prst="rect">
            <a:avLst/>
          </a:prstGeom>
          <a:solidFill>
            <a:srgbClr val="E0D6DE">
              <a:alpha val="50000"/>
            </a:srgbClr>
          </a:solidFill>
          <a:ln/>
        </p:spPr>
        <p:txBody>
          <a:bodyPr/>
          <a:lstStyle/>
          <a:p>
            <a:endParaRPr lang="ko-KR" altLang="en-US" sz="4400"/>
          </a:p>
        </p:txBody>
      </p:sp>
      <p:sp>
        <p:nvSpPr>
          <p:cNvPr id="16" name="Text 10"/>
          <p:cNvSpPr/>
          <p:nvPr/>
        </p:nvSpPr>
        <p:spPr>
          <a:xfrm>
            <a:off x="396835" y="4897262"/>
            <a:ext cx="1786176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Petrona Bold" pitchFamily="2" charset="0"/>
                <a:ea typeface="Petrona Bold" pitchFamily="34" charset="-122"/>
                <a:cs typeface="Petrona Bold" pitchFamily="34" charset="-120"/>
              </a:rPr>
              <a:t>⚙️</a:t>
            </a:r>
            <a:r>
              <a:rPr lang="en-US" sz="3600" b="1" dirty="0">
                <a:solidFill>
                  <a:srgbClr val="FF8AAF"/>
                </a:solidFill>
                <a:latin typeface="Petrona Bold" pitchFamily="2" charset="0"/>
                <a:ea typeface="Petrona Bold" pitchFamily="34" charset="-122"/>
                <a:cs typeface="Petrona Bold" pitchFamily="34" charset="-120"/>
              </a:rPr>
              <a:t> 핵심 기술</a:t>
            </a:r>
            <a:endParaRPr lang="en-US" sz="3600" dirty="0"/>
          </a:p>
        </p:txBody>
      </p:sp>
      <p:sp>
        <p:nvSpPr>
          <p:cNvPr id="17" name="Text 11"/>
          <p:cNvSpPr/>
          <p:nvPr/>
        </p:nvSpPr>
        <p:spPr>
          <a:xfrm>
            <a:off x="421838" y="5425737"/>
            <a:ext cx="6780014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600" b="1" dirty="0">
                <a:solidFill>
                  <a:srgbClr val="E0D6DE"/>
                </a:solidFill>
                <a:latin typeface="Petrona Medium" pitchFamily="2" charset="0"/>
                <a:ea typeface="Inter Medium" panose="02000503000000020004" pitchFamily="2" charset="0"/>
                <a:cs typeface="Inter" pitchFamily="34" charset="-120"/>
              </a:rPr>
              <a:t>입력 관리:</a:t>
            </a:r>
            <a:r>
              <a:rPr lang="en-US" sz="1600" dirty="0">
                <a:solidFill>
                  <a:srgbClr val="E0D6DE"/>
                </a:solidFill>
                <a:latin typeface="Petrona Medium" pitchFamily="2" charset="0"/>
                <a:ea typeface="Inter Medium" panose="02000503000000020004" pitchFamily="2" charset="0"/>
                <a:cs typeface="Inter" pitchFamily="34" charset="-120"/>
              </a:rPr>
              <a:t> </a:t>
            </a:r>
            <a:r>
              <a:rPr lang="en-US" sz="160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getch()</a:t>
            </a:r>
            <a:r>
              <a:rPr lang="en-US" sz="1600" dirty="0">
                <a:solidFill>
                  <a:srgbClr val="E0D6DE"/>
                </a:solidFill>
                <a:latin typeface="Petrona Medium" pitchFamily="2" charset="0"/>
                <a:ea typeface="Inter Medium" panose="02000503000000020004" pitchFamily="2" charset="0"/>
                <a:cs typeface="Inter" pitchFamily="34" charset="-120"/>
              </a:rPr>
              <a:t>로 실시간 사용자 입력 처리</a:t>
            </a:r>
            <a:endParaRPr lang="en-US" sz="1600" dirty="0"/>
          </a:p>
        </p:txBody>
      </p:sp>
      <p:sp>
        <p:nvSpPr>
          <p:cNvPr id="18" name="Text 12"/>
          <p:cNvSpPr/>
          <p:nvPr/>
        </p:nvSpPr>
        <p:spPr>
          <a:xfrm>
            <a:off x="421838" y="5777117"/>
            <a:ext cx="6780014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600" b="1" dirty="0">
                <a:solidFill>
                  <a:srgbClr val="E0D6DE"/>
                </a:solidFill>
                <a:latin typeface="Petrona Medium" pitchFamily="2" charset="0"/>
                <a:ea typeface="Inter Medium" panose="02000503000000020004" pitchFamily="2" charset="0"/>
                <a:cs typeface="Inter" pitchFamily="34" charset="-120"/>
              </a:rPr>
              <a:t>랜덤 생성:</a:t>
            </a:r>
            <a:r>
              <a:rPr lang="en-US" sz="1600" dirty="0">
                <a:solidFill>
                  <a:srgbClr val="E0D6DE"/>
                </a:solidFill>
                <a:latin typeface="Petrona Medium" pitchFamily="2" charset="0"/>
                <a:ea typeface="Inter Medium" panose="02000503000000020004" pitchFamily="2" charset="0"/>
                <a:cs typeface="Inter" pitchFamily="34" charset="-120"/>
              </a:rPr>
              <a:t> </a:t>
            </a:r>
            <a:r>
              <a:rPr lang="en-US" sz="160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rand()</a:t>
            </a:r>
            <a:r>
              <a:rPr lang="en-US" sz="1600" dirty="0">
                <a:solidFill>
                  <a:srgbClr val="E0D6DE"/>
                </a:solidFill>
                <a:latin typeface="Petrona Medium" pitchFamily="2" charset="0"/>
                <a:ea typeface="Inter Medium" panose="02000503000000020004" pitchFamily="2" charset="0"/>
                <a:cs typeface="Inter" pitchFamily="34" charset="-120"/>
              </a:rPr>
              <a:t>로 Easy Mode 구현</a:t>
            </a:r>
            <a:endParaRPr lang="en-US" sz="1600" dirty="0"/>
          </a:p>
        </p:txBody>
      </p:sp>
      <p:sp>
        <p:nvSpPr>
          <p:cNvPr id="19" name="Text 13"/>
          <p:cNvSpPr/>
          <p:nvPr/>
        </p:nvSpPr>
        <p:spPr>
          <a:xfrm>
            <a:off x="421838" y="6128497"/>
            <a:ext cx="6780014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600" b="1" dirty="0">
                <a:solidFill>
                  <a:srgbClr val="E0D6DE"/>
                </a:solidFill>
                <a:latin typeface="Petrona Medium" pitchFamily="2" charset="0"/>
                <a:ea typeface="Inter Medium" panose="02000503000000020004" pitchFamily="2" charset="0"/>
                <a:cs typeface="Inter" pitchFamily="34" charset="-120"/>
              </a:rPr>
              <a:t>전략 AI:</a:t>
            </a:r>
            <a:r>
              <a:rPr lang="en-US" sz="1600" dirty="0">
                <a:solidFill>
                  <a:srgbClr val="E0D6DE"/>
                </a:solidFill>
                <a:latin typeface="Petrona Medium" pitchFamily="2" charset="0"/>
                <a:ea typeface="Inter Medium" panose="02000503000000020004" pitchFamily="2" charset="0"/>
                <a:cs typeface="Inter" pitchFamily="34" charset="-120"/>
              </a:rPr>
              <a:t> </a:t>
            </a:r>
            <a:r>
              <a:rPr lang="en-US" sz="160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11 - lastPlayerInput</a:t>
            </a:r>
            <a:r>
              <a:rPr lang="en-US" sz="1600" dirty="0">
                <a:solidFill>
                  <a:srgbClr val="E0D6DE"/>
                </a:solidFill>
                <a:latin typeface="Petrona Medium" pitchFamily="2" charset="0"/>
                <a:ea typeface="Inter Medium" panose="02000503000000020004" pitchFamily="2" charset="0"/>
                <a:cs typeface="Inter" pitchFamily="34" charset="-120"/>
              </a:rPr>
              <a:t> 공식으로 Hard Mode 구현</a:t>
            </a:r>
            <a:endParaRPr lang="en-US" sz="1600" dirty="0"/>
          </a:p>
        </p:txBody>
      </p:sp>
      <p:sp>
        <p:nvSpPr>
          <p:cNvPr id="20" name="Text 14"/>
          <p:cNvSpPr/>
          <p:nvPr/>
        </p:nvSpPr>
        <p:spPr>
          <a:xfrm>
            <a:off x="421838" y="6479877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600" b="1" dirty="0">
                <a:solidFill>
                  <a:srgbClr val="E0D6DE"/>
                </a:solidFill>
                <a:latin typeface="Petrona Medium" pitchFamily="2" charset="0"/>
                <a:ea typeface="Inter Medium" panose="02000503000000020004" pitchFamily="2" charset="0"/>
                <a:cs typeface="Inter" pitchFamily="34" charset="-120"/>
              </a:rPr>
              <a:t>상태 관리:</a:t>
            </a:r>
            <a:r>
              <a:rPr lang="en-US" sz="1600" dirty="0">
                <a:solidFill>
                  <a:srgbClr val="E0D6DE"/>
                </a:solidFill>
                <a:latin typeface="Petrona Medium" pitchFamily="2" charset="0"/>
                <a:ea typeface="Inter Medium" panose="02000503000000020004" pitchFamily="2" charset="0"/>
                <a:cs typeface="Inter" pitchFamily="34" charset="-120"/>
              </a:rPr>
              <a:t> 누적합 추적 및 게임 종료 조건 체크</a:t>
            </a:r>
            <a:endParaRPr lang="en-US" sz="16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FF17905-FA2E-E69F-F92E-0AB8FB29D2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199" y="4185390"/>
            <a:ext cx="3472383" cy="200088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3FDEFF5-D227-8DBD-A865-096030354B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6510" y="6277989"/>
            <a:ext cx="4928840" cy="189341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1D89FF8-3119-6145-0810-F848490B44F1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0900930" y="4185390"/>
            <a:ext cx="3474000" cy="2001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4245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91463" y="396835"/>
            <a:ext cx="4022288" cy="488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000000"/>
                </a:solidFill>
                <a:latin typeface="Petrona Bold" pitchFamily="2" charset="0"/>
                <a:ea typeface="Petrona Bold" pitchFamily="34" charset="-122"/>
                <a:cs typeface="Petrona Bold" pitchFamily="34" charset="-120"/>
              </a:rPr>
              <a:t>📝</a:t>
            </a:r>
            <a:r>
              <a:rPr lang="en-US" sz="2950" b="1" dirty="0">
                <a:solidFill>
                  <a:srgbClr val="FF8AAF"/>
                </a:solidFill>
                <a:latin typeface="Petrona Bold" pitchFamily="2" charset="0"/>
                <a:ea typeface="Petrona Bold" pitchFamily="34" charset="-122"/>
                <a:cs typeface="Petrona Bold" pitchFamily="34" charset="-120"/>
              </a:rPr>
              <a:t> 파일 저장 및 기록 관리</a:t>
            </a:r>
            <a:endParaRPr lang="en-US" sz="2950" dirty="0"/>
          </a:p>
        </p:txBody>
      </p:sp>
      <p:sp>
        <p:nvSpPr>
          <p:cNvPr id="4" name="Shape 1"/>
          <p:cNvSpPr/>
          <p:nvPr/>
        </p:nvSpPr>
        <p:spPr>
          <a:xfrm>
            <a:off x="6153745" y="1102043"/>
            <a:ext cx="15240" cy="3288030"/>
          </a:xfrm>
          <a:prstGeom prst="roundRect">
            <a:avLst>
              <a:gd name="adj" fmla="val 397730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/>
          <p:cNvSpPr/>
          <p:nvPr/>
        </p:nvSpPr>
        <p:spPr>
          <a:xfrm>
            <a:off x="6300847" y="1256705"/>
            <a:ext cx="432911" cy="15240"/>
          </a:xfrm>
          <a:prstGeom prst="roundRect">
            <a:avLst>
              <a:gd name="adj" fmla="val 397730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Shape 3"/>
          <p:cNvSpPr/>
          <p:nvPr/>
        </p:nvSpPr>
        <p:spPr>
          <a:xfrm>
            <a:off x="5991404" y="1102043"/>
            <a:ext cx="324683" cy="324683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 4"/>
          <p:cNvSpPr/>
          <p:nvPr/>
        </p:nvSpPr>
        <p:spPr>
          <a:xfrm>
            <a:off x="6040041" y="1122283"/>
            <a:ext cx="22729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Petrona Bold" pitchFamily="2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875383" y="1151573"/>
            <a:ext cx="1894165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E0D6DE"/>
                </a:solidFill>
                <a:latin typeface="Petrona Bold" pitchFamily="2" charset="0"/>
                <a:ea typeface="Petrona Bold" pitchFamily="34" charset="-122"/>
                <a:cs typeface="Petrona Bold" pitchFamily="34" charset="-120"/>
              </a:rPr>
              <a:t>게임 진행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875383" y="1474827"/>
            <a:ext cx="7249954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Petrona Medium" pitchFamily="2" charset="0"/>
                <a:ea typeface="Inter Medium" panose="02000503000000020004" pitchFamily="2" charset="0"/>
                <a:cs typeface="Inter" pitchFamily="34" charset="-120"/>
              </a:rPr>
              <a:t>플레이어와 컴퓨터의 대결</a:t>
            </a:r>
            <a:endParaRPr lang="en-US" sz="1100" dirty="0"/>
          </a:p>
        </p:txBody>
      </p:sp>
      <p:sp>
        <p:nvSpPr>
          <p:cNvPr id="10" name="Shape 7"/>
          <p:cNvSpPr/>
          <p:nvPr/>
        </p:nvSpPr>
        <p:spPr>
          <a:xfrm>
            <a:off x="6300847" y="2148959"/>
            <a:ext cx="432911" cy="15240"/>
          </a:xfrm>
          <a:prstGeom prst="roundRect">
            <a:avLst>
              <a:gd name="adj" fmla="val 397730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Shape 8"/>
          <p:cNvSpPr/>
          <p:nvPr/>
        </p:nvSpPr>
        <p:spPr>
          <a:xfrm>
            <a:off x="5991404" y="1994297"/>
            <a:ext cx="324683" cy="324683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 9"/>
          <p:cNvSpPr/>
          <p:nvPr/>
        </p:nvSpPr>
        <p:spPr>
          <a:xfrm>
            <a:off x="6040041" y="2014538"/>
            <a:ext cx="22729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Petrona Bold" pitchFamily="2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875383" y="2043827"/>
            <a:ext cx="1894165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E0D6DE"/>
                </a:solidFill>
                <a:latin typeface="Petrona Bold" pitchFamily="2" charset="0"/>
                <a:ea typeface="Petrona Bold" pitchFamily="34" charset="-122"/>
                <a:cs typeface="Petrona Bold" pitchFamily="34" charset="-120"/>
              </a:rPr>
              <a:t>결과 계산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6875383" y="2367082"/>
            <a:ext cx="7249954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Petrona Medium" pitchFamily="2" charset="0"/>
                <a:ea typeface="Inter Medium" panose="02000503000000020004" pitchFamily="2" charset="0"/>
                <a:cs typeface="Inter" pitchFamily="34" charset="-120"/>
              </a:rPr>
              <a:t>승패 판정 및 데이터 수집</a:t>
            </a:r>
            <a:endParaRPr lang="en-US" sz="1100" dirty="0"/>
          </a:p>
        </p:txBody>
      </p:sp>
      <p:sp>
        <p:nvSpPr>
          <p:cNvPr id="15" name="Shape 12"/>
          <p:cNvSpPr/>
          <p:nvPr/>
        </p:nvSpPr>
        <p:spPr>
          <a:xfrm>
            <a:off x="6300847" y="3041213"/>
            <a:ext cx="432911" cy="15240"/>
          </a:xfrm>
          <a:prstGeom prst="roundRect">
            <a:avLst>
              <a:gd name="adj" fmla="val 397730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6" name="Shape 13"/>
          <p:cNvSpPr/>
          <p:nvPr/>
        </p:nvSpPr>
        <p:spPr>
          <a:xfrm>
            <a:off x="5991404" y="2886551"/>
            <a:ext cx="324683" cy="324683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 14"/>
          <p:cNvSpPr/>
          <p:nvPr/>
        </p:nvSpPr>
        <p:spPr>
          <a:xfrm>
            <a:off x="6040041" y="2906792"/>
            <a:ext cx="22729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Petrona Bold" pitchFamily="2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6875383" y="2936081"/>
            <a:ext cx="1894165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E0D6DE"/>
                </a:solidFill>
                <a:latin typeface="Petrona Bold" pitchFamily="2" charset="0"/>
                <a:ea typeface="Petrona Bold" pitchFamily="34" charset="-122"/>
                <a:cs typeface="Petrona Bold" pitchFamily="34" charset="-120"/>
              </a:rPr>
              <a:t>파일 저장</a:t>
            </a:r>
            <a:endParaRPr lang="en-US" sz="1450" dirty="0"/>
          </a:p>
        </p:txBody>
      </p:sp>
      <p:sp>
        <p:nvSpPr>
          <p:cNvPr id="19" name="Text 16"/>
          <p:cNvSpPr/>
          <p:nvPr/>
        </p:nvSpPr>
        <p:spPr>
          <a:xfrm>
            <a:off x="6875383" y="3259336"/>
            <a:ext cx="7249954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fopen(), fprintf()</a:t>
            </a:r>
            <a:r>
              <a:rPr lang="en-US" sz="1100" dirty="0">
                <a:solidFill>
                  <a:srgbClr val="E0D6DE"/>
                </a:solidFill>
                <a:latin typeface="Petrona Medium" pitchFamily="2" charset="0"/>
                <a:ea typeface="Inter Medium" panose="02000503000000020004" pitchFamily="2" charset="0"/>
                <a:cs typeface="Inter" pitchFamily="34" charset="-120"/>
              </a:rPr>
              <a:t> 사용</a:t>
            </a:r>
            <a:endParaRPr lang="en-US" sz="1100" dirty="0"/>
          </a:p>
        </p:txBody>
      </p:sp>
      <p:sp>
        <p:nvSpPr>
          <p:cNvPr id="20" name="Shape 17"/>
          <p:cNvSpPr/>
          <p:nvPr/>
        </p:nvSpPr>
        <p:spPr>
          <a:xfrm>
            <a:off x="6300847" y="3941088"/>
            <a:ext cx="432911" cy="15240"/>
          </a:xfrm>
          <a:prstGeom prst="roundRect">
            <a:avLst>
              <a:gd name="adj" fmla="val 397730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1" name="Shape 18"/>
          <p:cNvSpPr/>
          <p:nvPr/>
        </p:nvSpPr>
        <p:spPr>
          <a:xfrm>
            <a:off x="5991404" y="3786426"/>
            <a:ext cx="324683" cy="324683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Text 19"/>
          <p:cNvSpPr/>
          <p:nvPr/>
        </p:nvSpPr>
        <p:spPr>
          <a:xfrm>
            <a:off x="6040041" y="3806666"/>
            <a:ext cx="22729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Petrona Bold" pitchFamily="2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6875383" y="3835956"/>
            <a:ext cx="1894165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E0D6DE"/>
                </a:solidFill>
                <a:latin typeface="Petrona Bold" pitchFamily="2" charset="0"/>
                <a:ea typeface="Petrona Bold" pitchFamily="34" charset="-122"/>
                <a:cs typeface="Petrona Bold" pitchFamily="34" charset="-120"/>
              </a:rPr>
              <a:t>기록 확인</a:t>
            </a:r>
            <a:endParaRPr lang="en-US" sz="1450" dirty="0"/>
          </a:p>
        </p:txBody>
      </p:sp>
      <p:sp>
        <p:nvSpPr>
          <p:cNvPr id="24" name="Text 21"/>
          <p:cNvSpPr/>
          <p:nvPr/>
        </p:nvSpPr>
        <p:spPr>
          <a:xfrm>
            <a:off x="6875383" y="4159210"/>
            <a:ext cx="7249954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Petrona Medium" pitchFamily="2" charset="0"/>
                <a:ea typeface="Inter Medium" panose="02000503000000020004" pitchFamily="2" charset="0"/>
                <a:cs typeface="Inter" pitchFamily="34" charset="-120"/>
              </a:rPr>
              <a:t>record.txt에서 이력 조회</a:t>
            </a:r>
            <a:endParaRPr lang="en-US" sz="1100" dirty="0"/>
          </a:p>
        </p:txBody>
      </p:sp>
      <p:sp>
        <p:nvSpPr>
          <p:cNvPr id="25" name="Shape 22"/>
          <p:cNvSpPr/>
          <p:nvPr/>
        </p:nvSpPr>
        <p:spPr>
          <a:xfrm>
            <a:off x="5991463" y="4552355"/>
            <a:ext cx="8133874" cy="1240274"/>
          </a:xfrm>
          <a:prstGeom prst="roundRect">
            <a:avLst>
              <a:gd name="adj" fmla="val 4887"/>
            </a:avLst>
          </a:prstGeom>
          <a:solidFill>
            <a:srgbClr val="1C113B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2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767" y="4749879"/>
            <a:ext cx="236696" cy="189309"/>
          </a:xfrm>
          <a:prstGeom prst="rect">
            <a:avLst/>
          </a:prstGeom>
        </p:spPr>
      </p:pic>
      <p:sp>
        <p:nvSpPr>
          <p:cNvPr id="27" name="Text 23"/>
          <p:cNvSpPr/>
          <p:nvPr/>
        </p:nvSpPr>
        <p:spPr>
          <a:xfrm>
            <a:off x="6516767" y="4732734"/>
            <a:ext cx="1894165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Petrona Bold" pitchFamily="2" charset="0"/>
                <a:ea typeface="Petrona Bold" pitchFamily="34" charset="-122"/>
                <a:cs typeface="Petrona Bold" pitchFamily="34" charset="-120"/>
              </a:rPr>
              <a:t>💾</a:t>
            </a:r>
            <a:r>
              <a:rPr lang="en-US" sz="1450" b="1" dirty="0">
                <a:solidFill>
                  <a:srgbClr val="FFFFFF"/>
                </a:solidFill>
                <a:latin typeface="Petrona Bold" pitchFamily="2" charset="0"/>
                <a:ea typeface="Petrona Bold" pitchFamily="34" charset="-122"/>
                <a:cs typeface="Petrona Bold" pitchFamily="34" charset="-120"/>
              </a:rPr>
              <a:t> record.txt 파일</a:t>
            </a:r>
            <a:endParaRPr lang="en-US" sz="1450" dirty="0"/>
          </a:p>
        </p:txBody>
      </p:sp>
      <p:sp>
        <p:nvSpPr>
          <p:cNvPr id="28" name="Text 24"/>
          <p:cNvSpPr/>
          <p:nvPr/>
        </p:nvSpPr>
        <p:spPr>
          <a:xfrm>
            <a:off x="6516767" y="5128974"/>
            <a:ext cx="7464266" cy="461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Petrona Medium" pitchFamily="2" charset="0"/>
                <a:ea typeface="Inter Medium" panose="02000503000000020004" pitchFamily="2" charset="0"/>
                <a:cs typeface="Inter" pitchFamily="34" charset="-120"/>
              </a:rPr>
              <a:t>게임의 승리/패배 기록을 자동으로 저장하여, 게임이 끝난 후 이전 게임 기록을 참고할 수 있습니다. 통계 분석과 실력 향상 추적이 가능합니다.</a:t>
            </a:r>
            <a:endParaRPr lang="en-US" sz="1100" dirty="0"/>
          </a:p>
        </p:txBody>
      </p:sp>
      <p:sp>
        <p:nvSpPr>
          <p:cNvPr id="29" name="Shape 25"/>
          <p:cNvSpPr/>
          <p:nvPr/>
        </p:nvSpPr>
        <p:spPr>
          <a:xfrm>
            <a:off x="5991463" y="5954911"/>
            <a:ext cx="3994785" cy="873204"/>
          </a:xfrm>
          <a:prstGeom prst="roundRect">
            <a:avLst>
              <a:gd name="adj" fmla="val 694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0" name="Text 26"/>
          <p:cNvSpPr/>
          <p:nvPr/>
        </p:nvSpPr>
        <p:spPr>
          <a:xfrm>
            <a:off x="6143387" y="6106835"/>
            <a:ext cx="1894165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Petrona Bold" pitchFamily="2" charset="0"/>
                <a:ea typeface="Petrona Bold" pitchFamily="34" charset="-122"/>
                <a:cs typeface="Petrona Bold" pitchFamily="34" charset="-120"/>
              </a:rPr>
              <a:t>📊</a:t>
            </a:r>
            <a:r>
              <a:rPr lang="en-US" sz="1450" b="1" dirty="0">
                <a:solidFill>
                  <a:srgbClr val="E0D6DE"/>
                </a:solidFill>
                <a:latin typeface="Petrona Bold" pitchFamily="2" charset="0"/>
                <a:ea typeface="Petrona Bold" pitchFamily="34" charset="-122"/>
                <a:cs typeface="Petrona Bold" pitchFamily="34" charset="-120"/>
              </a:rPr>
              <a:t> 통계 제공</a:t>
            </a:r>
            <a:endParaRPr lang="en-US" sz="1450" dirty="0"/>
          </a:p>
        </p:txBody>
      </p:sp>
      <p:sp>
        <p:nvSpPr>
          <p:cNvPr id="31" name="Text 27"/>
          <p:cNvSpPr/>
          <p:nvPr/>
        </p:nvSpPr>
        <p:spPr>
          <a:xfrm>
            <a:off x="6143387" y="6445329"/>
            <a:ext cx="3690937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Petrona Medium" pitchFamily="2" charset="0"/>
                <a:ea typeface="Inter Medium" panose="02000503000000020004" pitchFamily="2" charset="0"/>
                <a:cs typeface="Inter" pitchFamily="34" charset="-120"/>
              </a:rPr>
              <a:t>승률과 게임 패턴 분석 가능</a:t>
            </a:r>
            <a:endParaRPr lang="en-US" sz="1100" dirty="0"/>
          </a:p>
        </p:txBody>
      </p:sp>
      <p:sp>
        <p:nvSpPr>
          <p:cNvPr id="32" name="Shape 28"/>
          <p:cNvSpPr/>
          <p:nvPr/>
        </p:nvSpPr>
        <p:spPr>
          <a:xfrm>
            <a:off x="10130552" y="5954911"/>
            <a:ext cx="3994785" cy="873204"/>
          </a:xfrm>
          <a:prstGeom prst="roundRect">
            <a:avLst>
              <a:gd name="adj" fmla="val 694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3" name="Text 29"/>
          <p:cNvSpPr/>
          <p:nvPr/>
        </p:nvSpPr>
        <p:spPr>
          <a:xfrm>
            <a:off x="10282476" y="6106835"/>
            <a:ext cx="1894165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Petrona Bold" pitchFamily="2" charset="0"/>
                <a:ea typeface="Petrona Bold" pitchFamily="34" charset="-122"/>
                <a:cs typeface="Petrona Bold" pitchFamily="34" charset="-120"/>
              </a:rPr>
              <a:t>🔄</a:t>
            </a:r>
            <a:r>
              <a:rPr lang="en-US" sz="1450" b="1" dirty="0">
                <a:solidFill>
                  <a:srgbClr val="E0D6DE"/>
                </a:solidFill>
                <a:latin typeface="Petrona Bold" pitchFamily="2" charset="0"/>
                <a:ea typeface="Petrona Bold" pitchFamily="34" charset="-122"/>
                <a:cs typeface="Petrona Bold" pitchFamily="34" charset="-120"/>
              </a:rPr>
              <a:t> 반복 학습</a:t>
            </a:r>
            <a:endParaRPr lang="en-US" sz="1450" dirty="0"/>
          </a:p>
        </p:txBody>
      </p:sp>
      <p:sp>
        <p:nvSpPr>
          <p:cNvPr id="34" name="Text 30"/>
          <p:cNvSpPr/>
          <p:nvPr/>
        </p:nvSpPr>
        <p:spPr>
          <a:xfrm>
            <a:off x="10282476" y="6445329"/>
            <a:ext cx="3690937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Petrona Medium" pitchFamily="2" charset="0"/>
                <a:ea typeface="Inter Medium" panose="02000503000000020004" pitchFamily="2" charset="0"/>
                <a:cs typeface="Inter" pitchFamily="34" charset="-120"/>
              </a:rPr>
              <a:t>이전 게임에서 배우고 개선</a:t>
            </a:r>
            <a:endParaRPr lang="en-US" sz="1100" dirty="0"/>
          </a:p>
        </p:txBody>
      </p:sp>
      <p:sp>
        <p:nvSpPr>
          <p:cNvPr id="35" name="Shape 31"/>
          <p:cNvSpPr/>
          <p:nvPr/>
        </p:nvSpPr>
        <p:spPr>
          <a:xfrm>
            <a:off x="5991463" y="6972419"/>
            <a:ext cx="8133874" cy="873204"/>
          </a:xfrm>
          <a:prstGeom prst="roundRect">
            <a:avLst>
              <a:gd name="adj" fmla="val 694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6" name="Text 32"/>
          <p:cNvSpPr/>
          <p:nvPr/>
        </p:nvSpPr>
        <p:spPr>
          <a:xfrm>
            <a:off x="6143387" y="7124343"/>
            <a:ext cx="1894165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Petrona Bold" pitchFamily="2" charset="0"/>
                <a:ea typeface="Petrona Bold" pitchFamily="34" charset="-122"/>
                <a:cs typeface="Petrona Bold" pitchFamily="34" charset="-120"/>
              </a:rPr>
              <a:t>🎯</a:t>
            </a:r>
            <a:r>
              <a:rPr lang="en-US" sz="1450" b="1" dirty="0">
                <a:solidFill>
                  <a:srgbClr val="E0D6DE"/>
                </a:solidFill>
                <a:latin typeface="Petrona Bold" pitchFamily="2" charset="0"/>
                <a:ea typeface="Petrona Bold" pitchFamily="34" charset="-122"/>
                <a:cs typeface="Petrona Bold" pitchFamily="34" charset="-120"/>
              </a:rPr>
              <a:t> 목표 설정</a:t>
            </a:r>
            <a:endParaRPr lang="en-US" sz="1450" dirty="0"/>
          </a:p>
        </p:txBody>
      </p:sp>
      <p:sp>
        <p:nvSpPr>
          <p:cNvPr id="37" name="Text 33"/>
          <p:cNvSpPr/>
          <p:nvPr/>
        </p:nvSpPr>
        <p:spPr>
          <a:xfrm>
            <a:off x="6143387" y="7462838"/>
            <a:ext cx="7830026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Petrona Medium" pitchFamily="2" charset="0"/>
                <a:ea typeface="Inter Medium" panose="02000503000000020004" pitchFamily="2" charset="0"/>
                <a:cs typeface="Inter" pitchFamily="34" charset="-120"/>
              </a:rPr>
              <a:t>기록 경신을 위한 동기 부여</a:t>
            </a:r>
            <a:endParaRPr lang="en-US" sz="1100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6DE923D7-F592-1F40-BFEC-015A05EFC4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1660" y="2454446"/>
            <a:ext cx="3032639" cy="201082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89819CF9-99C8-0486-DE8F-05AAACAA8D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8998" y="945025"/>
            <a:ext cx="5137964" cy="12904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65917" y="523161"/>
            <a:ext cx="4994553" cy="624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F8AAF"/>
                </a:solidFill>
                <a:latin typeface="Petrona Bold" pitchFamily="2" charset="0"/>
                <a:ea typeface="Petrona Bold" pitchFamily="34" charset="-122"/>
                <a:cs typeface="Petrona Bold" pitchFamily="34" charset="-120"/>
              </a:rPr>
              <a:t>코드 구조 및 모듈화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65917" y="1501378"/>
            <a:ext cx="7812167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Petrona Medium" pitchFamily="2" charset="0"/>
                <a:ea typeface="Inter Medium" panose="02000503000000020004" pitchFamily="2" charset="0"/>
                <a:cs typeface="Inter" pitchFamily="34" charset="-120"/>
              </a:rPr>
              <a:t>체계적인 함수 분리로 가독성과 유지보수성을 향상시켰습니다.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65917" y="2233613"/>
            <a:ext cx="3674031" cy="1232892"/>
          </a:xfrm>
          <a:prstGeom prst="roundRect">
            <a:avLst>
              <a:gd name="adj" fmla="val 8900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57" y="2233613"/>
            <a:ext cx="91440" cy="123289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47618" y="2446734"/>
            <a:ext cx="2497217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D6DE"/>
                </a:solidFill>
                <a:latin typeface="Petrona Bold" pitchFamily="2" charset="0"/>
                <a:ea typeface="Petrona Bold" pitchFamily="34" charset="-122"/>
                <a:cs typeface="Petrona Bold" pitchFamily="34" charset="-120"/>
              </a:rPr>
              <a:t>intro()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947618" y="2949059"/>
            <a:ext cx="3179207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Petrona Medium" pitchFamily="2" charset="0"/>
                <a:ea typeface="Inter Medium" panose="02000503000000020004" pitchFamily="2" charset="0"/>
                <a:cs typeface="Inter" pitchFamily="34" charset="-120"/>
              </a:rPr>
              <a:t>게임 인트로 화면 및 타이틀 표시</a:t>
            </a:r>
            <a:endParaRPr lang="en-US" sz="1450" dirty="0"/>
          </a:p>
        </p:txBody>
      </p:sp>
      <p:sp>
        <p:nvSpPr>
          <p:cNvPr id="9" name="Shape 5"/>
          <p:cNvSpPr/>
          <p:nvPr/>
        </p:nvSpPr>
        <p:spPr>
          <a:xfrm>
            <a:off x="665917" y="4325422"/>
            <a:ext cx="3674031" cy="1232892"/>
          </a:xfrm>
          <a:prstGeom prst="roundRect">
            <a:avLst>
              <a:gd name="adj" fmla="val 8900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57" y="4319707"/>
            <a:ext cx="91440" cy="123289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47618" y="4532828"/>
            <a:ext cx="2497217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D6DE"/>
                </a:solidFill>
                <a:latin typeface="Petrona Bold" pitchFamily="2" charset="0"/>
                <a:ea typeface="Petrona Bold" pitchFamily="34" charset="-122"/>
                <a:cs typeface="Petrona Bold" pitchFamily="34" charset="-120"/>
              </a:rPr>
              <a:t>drawProgressBar()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947618" y="5035153"/>
            <a:ext cx="3179207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Petrona Medium" pitchFamily="2" charset="0"/>
                <a:ea typeface="Inter Medium" panose="02000503000000020004" pitchFamily="2" charset="0"/>
                <a:cs typeface="Inter" pitchFamily="34" charset="-120"/>
              </a:rPr>
              <a:t>현재 누적합의 진행 상태 시각화</a:t>
            </a:r>
            <a:endParaRPr lang="en-US" sz="1450" dirty="0"/>
          </a:p>
        </p:txBody>
      </p:sp>
      <p:sp>
        <p:nvSpPr>
          <p:cNvPr id="13" name="Shape 8"/>
          <p:cNvSpPr/>
          <p:nvPr/>
        </p:nvSpPr>
        <p:spPr>
          <a:xfrm>
            <a:off x="665917" y="6417231"/>
            <a:ext cx="3674031" cy="1232892"/>
          </a:xfrm>
          <a:prstGeom prst="roundRect">
            <a:avLst>
              <a:gd name="adj" fmla="val 8900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57" y="6417231"/>
            <a:ext cx="91440" cy="1232892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47618" y="6630353"/>
            <a:ext cx="2497217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D6DE"/>
                </a:solidFill>
                <a:latin typeface="Petrona Bold" pitchFamily="2" charset="0"/>
                <a:ea typeface="Petrona Bold" pitchFamily="34" charset="-122"/>
                <a:cs typeface="Petrona Bold" pitchFamily="34" charset="-120"/>
              </a:rPr>
              <a:t>gameLoop()</a:t>
            </a:r>
            <a:endParaRPr lang="en-US" sz="1950" dirty="0"/>
          </a:p>
        </p:txBody>
      </p:sp>
      <p:sp>
        <p:nvSpPr>
          <p:cNvPr id="16" name="Text 10"/>
          <p:cNvSpPr/>
          <p:nvPr/>
        </p:nvSpPr>
        <p:spPr>
          <a:xfrm>
            <a:off x="947618" y="7132677"/>
            <a:ext cx="3179207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Petrona Medium" pitchFamily="2" charset="0"/>
                <a:ea typeface="Inter Medium" panose="02000503000000020004" pitchFamily="2" charset="0"/>
                <a:cs typeface="Inter" pitchFamily="34" charset="-120"/>
              </a:rPr>
              <a:t>메인 게임 루프 및 턴 관리</a:t>
            </a:r>
            <a:endParaRPr lang="en-US" sz="1450" dirty="0"/>
          </a:p>
        </p:txBody>
      </p:sp>
      <p:sp>
        <p:nvSpPr>
          <p:cNvPr id="17" name="Shape 11"/>
          <p:cNvSpPr/>
          <p:nvPr/>
        </p:nvSpPr>
        <p:spPr>
          <a:xfrm>
            <a:off x="4811673" y="2233613"/>
            <a:ext cx="3674031" cy="1232892"/>
          </a:xfrm>
          <a:prstGeom prst="roundRect">
            <a:avLst>
              <a:gd name="adj" fmla="val 8900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813" y="2233613"/>
            <a:ext cx="91440" cy="1232892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5093375" y="2446734"/>
            <a:ext cx="2497217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D6DE"/>
                </a:solidFill>
                <a:latin typeface="Petrona Bold" pitchFamily="2" charset="0"/>
                <a:ea typeface="Petrona Bold" pitchFamily="34" charset="-122"/>
                <a:cs typeface="Petrona Bold" pitchFamily="34" charset="-120"/>
              </a:rPr>
              <a:t>showWinner()</a:t>
            </a:r>
            <a:endParaRPr lang="en-US" sz="1950" dirty="0"/>
          </a:p>
        </p:txBody>
      </p:sp>
      <p:sp>
        <p:nvSpPr>
          <p:cNvPr id="20" name="Text 13"/>
          <p:cNvSpPr/>
          <p:nvPr/>
        </p:nvSpPr>
        <p:spPr>
          <a:xfrm>
            <a:off x="5093375" y="2949059"/>
            <a:ext cx="3179207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Petrona Medium" pitchFamily="2" charset="0"/>
                <a:ea typeface="Inter Medium" panose="02000503000000020004" pitchFamily="2" charset="0"/>
                <a:cs typeface="Inter" pitchFamily="34" charset="-120"/>
              </a:rPr>
              <a:t>승리/패배 결과 처리 및 출력</a:t>
            </a:r>
            <a:endParaRPr lang="en-US" sz="1450" dirty="0"/>
          </a:p>
        </p:txBody>
      </p:sp>
      <p:sp>
        <p:nvSpPr>
          <p:cNvPr id="21" name="Shape 14"/>
          <p:cNvSpPr/>
          <p:nvPr/>
        </p:nvSpPr>
        <p:spPr>
          <a:xfrm>
            <a:off x="4811673" y="4325422"/>
            <a:ext cx="3674031" cy="1232892"/>
          </a:xfrm>
          <a:prstGeom prst="roundRect">
            <a:avLst>
              <a:gd name="adj" fmla="val 8900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813" y="4319707"/>
            <a:ext cx="91440" cy="1232892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5093375" y="4532828"/>
            <a:ext cx="2497217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 err="1">
                <a:solidFill>
                  <a:srgbClr val="E0D6DE"/>
                </a:solidFill>
                <a:latin typeface="Petrona Bold" pitchFamily="2" charset="0"/>
                <a:ea typeface="Petrona Bold" pitchFamily="34" charset="-122"/>
                <a:cs typeface="Petrona Bold" pitchFamily="34" charset="-120"/>
              </a:rPr>
              <a:t>getComputerInput</a:t>
            </a:r>
            <a:r>
              <a:rPr lang="en-US" sz="1950" b="1" dirty="0">
                <a:solidFill>
                  <a:srgbClr val="E0D6DE"/>
                </a:solidFill>
                <a:latin typeface="Petrona Bold" pitchFamily="2" charset="0"/>
                <a:ea typeface="Petrona Bold" pitchFamily="34" charset="-122"/>
                <a:cs typeface="Petrona Bold" pitchFamily="34" charset="-120"/>
              </a:rPr>
              <a:t>()</a:t>
            </a:r>
            <a:endParaRPr lang="en-US" sz="1950" dirty="0"/>
          </a:p>
        </p:txBody>
      </p:sp>
      <p:sp>
        <p:nvSpPr>
          <p:cNvPr id="24" name="Text 16"/>
          <p:cNvSpPr/>
          <p:nvPr/>
        </p:nvSpPr>
        <p:spPr>
          <a:xfrm>
            <a:off x="5093375" y="5035153"/>
            <a:ext cx="3179207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Petrona Medium" pitchFamily="2" charset="0"/>
                <a:ea typeface="Inter Medium" panose="02000503000000020004" pitchFamily="2" charset="0"/>
                <a:cs typeface="Inter" pitchFamily="34" charset="-120"/>
              </a:rPr>
              <a:t>AI의 전략적 다음 수 계산</a:t>
            </a:r>
            <a:endParaRPr lang="en-US" sz="1450" dirty="0"/>
          </a:p>
        </p:txBody>
      </p:sp>
      <p:sp>
        <p:nvSpPr>
          <p:cNvPr id="25" name="Shape 17"/>
          <p:cNvSpPr/>
          <p:nvPr/>
        </p:nvSpPr>
        <p:spPr>
          <a:xfrm>
            <a:off x="4811673" y="6417231"/>
            <a:ext cx="3674031" cy="1232892"/>
          </a:xfrm>
          <a:prstGeom prst="roundRect">
            <a:avLst>
              <a:gd name="adj" fmla="val 8900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26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813" y="6417231"/>
            <a:ext cx="91440" cy="1232892"/>
          </a:xfrm>
          <a:prstGeom prst="rect">
            <a:avLst/>
          </a:prstGeom>
        </p:spPr>
      </p:pic>
      <p:sp>
        <p:nvSpPr>
          <p:cNvPr id="27" name="Text 18"/>
          <p:cNvSpPr/>
          <p:nvPr/>
        </p:nvSpPr>
        <p:spPr>
          <a:xfrm>
            <a:off x="5093375" y="6630353"/>
            <a:ext cx="2497217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D6DE"/>
                </a:solidFill>
                <a:latin typeface="Petrona Bold" pitchFamily="2" charset="0"/>
                <a:ea typeface="Petrona Bold" pitchFamily="34" charset="-122"/>
                <a:cs typeface="Petrona Bold" pitchFamily="34" charset="-120"/>
              </a:rPr>
              <a:t>saveRecord()</a:t>
            </a:r>
            <a:endParaRPr lang="en-US" sz="1950" dirty="0"/>
          </a:p>
        </p:txBody>
      </p:sp>
      <p:sp>
        <p:nvSpPr>
          <p:cNvPr id="28" name="Text 19"/>
          <p:cNvSpPr/>
          <p:nvPr/>
        </p:nvSpPr>
        <p:spPr>
          <a:xfrm>
            <a:off x="5093375" y="7132677"/>
            <a:ext cx="3179207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Petrona Medium" pitchFamily="2" charset="0"/>
                <a:ea typeface="Inter Medium" panose="02000503000000020004" pitchFamily="2" charset="0"/>
                <a:cs typeface="Inter" pitchFamily="34" charset="-120"/>
              </a:rPr>
              <a:t>게임 결과를 파일에 기록</a:t>
            </a:r>
            <a:endParaRPr lang="en-US" sz="145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6690157-9EC6-ABD9-2427-ED1A84C08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036" y="2065758"/>
            <a:ext cx="2938484" cy="185309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49CB714-D2EB-08B5-84C5-EF4F2602E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7717" y="4185368"/>
            <a:ext cx="2421311" cy="163685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D3ECAFDC-09EC-4E2E-16CD-F418F16ACD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7717" y="2025159"/>
            <a:ext cx="2418439" cy="195055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2BF0CE2-20FD-C3F1-E9B1-E698B90E02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09037" y="4132229"/>
            <a:ext cx="2938484" cy="180584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1F4220F-F715-CDE3-695A-C837B74E8B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5063" y="6032139"/>
            <a:ext cx="1486618" cy="2035079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1E4DFF91-2615-A4E8-4F23-3AF3B3DA9D2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b="5734"/>
          <a:stretch>
            <a:fillRect/>
          </a:stretch>
        </p:blipFill>
        <p:spPr>
          <a:xfrm>
            <a:off x="11509037" y="6630353"/>
            <a:ext cx="2938485" cy="78677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487</Words>
  <Application>Microsoft Office PowerPoint</Application>
  <PresentationFormat>사용자 지정</PresentationFormat>
  <Paragraphs>102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Arial</vt:lpstr>
      <vt:lpstr>Calibri</vt:lpstr>
      <vt:lpstr>Petrona Medium</vt:lpstr>
      <vt:lpstr>Petrona Bold</vt:lpstr>
      <vt:lpstr>Consolas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전유빈</cp:lastModifiedBy>
  <cp:revision>10</cp:revision>
  <cp:lastPrinted>2025-10-16T20:51:06Z</cp:lastPrinted>
  <dcterms:created xsi:type="dcterms:W3CDTF">2025-10-16T19:35:42Z</dcterms:created>
  <dcterms:modified xsi:type="dcterms:W3CDTF">2025-10-17T02:55:11Z</dcterms:modified>
</cp:coreProperties>
</file>